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Red Hat Display" panose="020B0604020202020204" charset="0"/>
      <p:regular r:id="rId19"/>
    </p:embeddedFont>
    <p:embeddedFont>
      <p:font typeface="Red Hat Display Bold" panose="020B0604020202020204" charset="0"/>
      <p:regular r:id="rId20"/>
    </p:embeddedFont>
    <p:embeddedFont>
      <p:font typeface="Red Hat Display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1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6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pandas.pydata.org" TargetMode="External"/><Relationship Id="rId3" Type="http://schemas.openxmlformats.org/officeDocument/2006/relationships/image" Target="../media/image35.jpeg"/><Relationship Id="rId7" Type="http://schemas.openxmlformats.org/officeDocument/2006/relationships/hyperlink" Target="https://www.researchgate.net/publication/Blockchain-Elections"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pynacl.readthedocs.io" TargetMode="External"/><Relationship Id="rId5" Type="http://schemas.openxmlformats.org/officeDocument/2006/relationships/hyperlink" Target="https://www.sqlalchemy.org" TargetMode="External"/><Relationship Id="rId4" Type="http://schemas.openxmlformats.org/officeDocument/2006/relationships/hyperlink" Target="https://flask.palletsprojects.com" TargetMode="External"/><Relationship Id="rId9" Type="http://schemas.openxmlformats.org/officeDocument/2006/relationships/hyperlink" Target="https://www.sciencedirect.com/science/article/online-voting-secur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github.com/aj-king2507/E-voting-System.git" TargetMode="Externa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10.17.5.10"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10.17.5.10/vote"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10.17.5.10/login"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10.17.5.10/voting_list"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1373432" y="1051757"/>
            <a:ext cx="11970673" cy="7153704"/>
          </a:xfrm>
          <a:custGeom>
            <a:avLst/>
            <a:gdLst/>
            <a:ahLst/>
            <a:cxnLst/>
            <a:rect l="l" t="t" r="r" b="b"/>
            <a:pathLst>
              <a:path w="11970673" h="7153704">
                <a:moveTo>
                  <a:pt x="0" y="0"/>
                </a:moveTo>
                <a:lnTo>
                  <a:pt x="11970673" y="0"/>
                </a:lnTo>
                <a:lnTo>
                  <a:pt x="11970673" y="7153704"/>
                </a:lnTo>
                <a:lnTo>
                  <a:pt x="0" y="7153704"/>
                </a:lnTo>
                <a:lnTo>
                  <a:pt x="0" y="0"/>
                </a:lnTo>
                <a:close/>
              </a:path>
            </a:pathLst>
          </a:custGeom>
          <a:blipFill>
            <a:blip r:embed="rId3"/>
            <a:stretch>
              <a:fillRect l="-11473" t="-15820" r="-41300" b="-30215"/>
            </a:stretch>
          </a:blipFill>
          <a:ln w="19050" cap="rnd">
            <a:solidFill>
              <a:srgbClr val="465063"/>
            </a:solidFill>
            <a:prstDash val="solid"/>
            <a:round/>
          </a:ln>
        </p:spPr>
        <p:txBody>
          <a:bodyPr/>
          <a:lstStyle/>
          <a:p>
            <a:endParaRPr lang="en-US"/>
          </a:p>
        </p:txBody>
      </p:sp>
      <p:sp>
        <p:nvSpPr>
          <p:cNvPr id="4" name="Freeform 4"/>
          <p:cNvSpPr/>
          <p:nvPr/>
        </p:nvSpPr>
        <p:spPr>
          <a:xfrm rot="-630091">
            <a:off x="4716643" y="1576925"/>
            <a:ext cx="14799813" cy="10933362"/>
          </a:xfrm>
          <a:custGeom>
            <a:avLst/>
            <a:gdLst/>
            <a:ahLst/>
            <a:cxnLst/>
            <a:rect l="l" t="t" r="r" b="b"/>
            <a:pathLst>
              <a:path w="14799813" h="10933362">
                <a:moveTo>
                  <a:pt x="0" y="0"/>
                </a:moveTo>
                <a:lnTo>
                  <a:pt x="14799813" y="0"/>
                </a:lnTo>
                <a:lnTo>
                  <a:pt x="14799813" y="10933362"/>
                </a:lnTo>
                <a:lnTo>
                  <a:pt x="0" y="10933362"/>
                </a:lnTo>
                <a:lnTo>
                  <a:pt x="0" y="0"/>
                </a:lnTo>
                <a:close/>
              </a:path>
            </a:pathLst>
          </a:custGeom>
          <a:blipFill>
            <a:blip r:embed="rId4">
              <a:alphaModFix amt="40000"/>
            </a:blip>
            <a:stretch>
              <a:fillRect/>
            </a:stretch>
          </a:blipFill>
        </p:spPr>
        <p:txBody>
          <a:bodyPr/>
          <a:lstStyle/>
          <a:p>
            <a:endParaRPr lang="en-US"/>
          </a:p>
        </p:txBody>
      </p:sp>
      <p:sp>
        <p:nvSpPr>
          <p:cNvPr id="5" name="TextBox 5"/>
          <p:cNvSpPr txBox="1"/>
          <p:nvPr/>
        </p:nvSpPr>
        <p:spPr>
          <a:xfrm>
            <a:off x="2095491" y="5479686"/>
            <a:ext cx="9599355" cy="1036457"/>
          </a:xfrm>
          <a:prstGeom prst="rect">
            <a:avLst/>
          </a:prstGeom>
        </p:spPr>
        <p:txBody>
          <a:bodyPr lIns="0" tIns="0" rIns="0" bIns="0" rtlCol="0" anchor="t">
            <a:spAutoFit/>
          </a:bodyPr>
          <a:lstStyle/>
          <a:p>
            <a:pPr algn="l">
              <a:lnSpc>
                <a:spcPts val="4031"/>
              </a:lnSpc>
            </a:pPr>
            <a:r>
              <a:rPr lang="en-US" sz="4031" b="1">
                <a:solidFill>
                  <a:srgbClr val="FAFAFA"/>
                </a:solidFill>
                <a:latin typeface="Red Hat Display Bold"/>
                <a:ea typeface="Red Hat Display Bold"/>
                <a:cs typeface="Red Hat Display Bold"/>
                <a:sym typeface="Red Hat Display Bold"/>
              </a:rPr>
              <a:t>AJMEER </a:t>
            </a:r>
          </a:p>
          <a:p>
            <a:pPr algn="l">
              <a:lnSpc>
                <a:spcPts val="4031"/>
              </a:lnSpc>
            </a:pPr>
            <a:r>
              <a:rPr lang="en-US" sz="4031" b="1">
                <a:solidFill>
                  <a:srgbClr val="FAFAFA"/>
                </a:solidFill>
                <a:latin typeface="Red Hat Display Bold"/>
                <a:ea typeface="Red Hat Display Bold"/>
                <a:cs typeface="Red Hat Display Bold"/>
                <a:sym typeface="Red Hat Display Bold"/>
              </a:rPr>
              <a:t>SHADOO-BUCCUS</a:t>
            </a:r>
          </a:p>
        </p:txBody>
      </p:sp>
      <p:sp>
        <p:nvSpPr>
          <p:cNvPr id="6" name="TextBox 6"/>
          <p:cNvSpPr txBox="1"/>
          <p:nvPr/>
        </p:nvSpPr>
        <p:spPr>
          <a:xfrm>
            <a:off x="2095491" y="7545809"/>
            <a:ext cx="6339872" cy="445770"/>
          </a:xfrm>
          <a:prstGeom prst="rect">
            <a:avLst/>
          </a:prstGeom>
        </p:spPr>
        <p:txBody>
          <a:bodyPr lIns="0" tIns="0" rIns="0" bIns="0" rtlCol="0" anchor="t">
            <a:spAutoFit/>
          </a:bodyPr>
          <a:lstStyle/>
          <a:p>
            <a:pPr algn="l">
              <a:lnSpc>
                <a:spcPts val="3300"/>
              </a:lnSpc>
            </a:pPr>
            <a:r>
              <a:rPr lang="en-US" sz="3300">
                <a:solidFill>
                  <a:srgbClr val="FAFAFA"/>
                </a:solidFill>
                <a:latin typeface="Red Hat Display"/>
                <a:ea typeface="Red Hat Display"/>
                <a:cs typeface="Red Hat Display"/>
                <a:sym typeface="Red Hat Display"/>
              </a:rPr>
              <a:t>ADVISOR: SUBHRA MAZUMDAR</a:t>
            </a:r>
          </a:p>
        </p:txBody>
      </p:sp>
      <p:sp>
        <p:nvSpPr>
          <p:cNvPr id="7" name="Freeform 7"/>
          <p:cNvSpPr/>
          <p:nvPr/>
        </p:nvSpPr>
        <p:spPr>
          <a:xfrm>
            <a:off x="8240234" y="5635067"/>
            <a:ext cx="3645112" cy="2105052"/>
          </a:xfrm>
          <a:custGeom>
            <a:avLst/>
            <a:gdLst/>
            <a:ahLst/>
            <a:cxnLst/>
            <a:rect l="l" t="t" r="r" b="b"/>
            <a:pathLst>
              <a:path w="3645112" h="2105052">
                <a:moveTo>
                  <a:pt x="0" y="0"/>
                </a:moveTo>
                <a:lnTo>
                  <a:pt x="3645113" y="0"/>
                </a:lnTo>
                <a:lnTo>
                  <a:pt x="3645113" y="2105052"/>
                </a:lnTo>
                <a:lnTo>
                  <a:pt x="0" y="2105052"/>
                </a:lnTo>
                <a:lnTo>
                  <a:pt x="0" y="0"/>
                </a:lnTo>
                <a:close/>
              </a:path>
            </a:pathLst>
          </a:custGeom>
          <a:blipFill>
            <a:blip r:embed="rId5"/>
            <a:stretch>
              <a:fillRect/>
            </a:stretch>
          </a:blipFill>
        </p:spPr>
        <p:txBody>
          <a:bodyPr/>
          <a:lstStyle/>
          <a:p>
            <a:endParaRPr lang="en-US"/>
          </a:p>
        </p:txBody>
      </p:sp>
      <p:sp>
        <p:nvSpPr>
          <p:cNvPr id="8" name="Freeform 8"/>
          <p:cNvSpPr/>
          <p:nvPr/>
        </p:nvSpPr>
        <p:spPr>
          <a:xfrm>
            <a:off x="9332218" y="4242162"/>
            <a:ext cx="1461145" cy="2445431"/>
          </a:xfrm>
          <a:custGeom>
            <a:avLst/>
            <a:gdLst/>
            <a:ahLst/>
            <a:cxnLst/>
            <a:rect l="l" t="t" r="r" b="b"/>
            <a:pathLst>
              <a:path w="1461145" h="2445431">
                <a:moveTo>
                  <a:pt x="0" y="0"/>
                </a:moveTo>
                <a:lnTo>
                  <a:pt x="1461145" y="0"/>
                </a:lnTo>
                <a:lnTo>
                  <a:pt x="1461145" y="2445431"/>
                </a:lnTo>
                <a:lnTo>
                  <a:pt x="0" y="2445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095491" y="2025938"/>
            <a:ext cx="10513184" cy="1166494"/>
          </a:xfrm>
          <a:prstGeom prst="rect">
            <a:avLst/>
          </a:prstGeom>
        </p:spPr>
        <p:txBody>
          <a:bodyPr lIns="0" tIns="0" rIns="0" bIns="0" rtlCol="0" anchor="t">
            <a:spAutoFit/>
          </a:bodyPr>
          <a:lstStyle/>
          <a:p>
            <a:pPr algn="l">
              <a:lnSpc>
                <a:spcPts val="8799"/>
              </a:lnSpc>
            </a:pPr>
            <a:r>
              <a:rPr lang="en-US" sz="8799">
                <a:solidFill>
                  <a:srgbClr val="FAFAFA"/>
                </a:solidFill>
                <a:latin typeface="Red Hat Display"/>
                <a:ea typeface="Red Hat Display"/>
                <a:cs typeface="Red Hat Display"/>
                <a:sym typeface="Red Hat Display"/>
              </a:rPr>
              <a:t>E-VOTING SYSTEM</a:t>
            </a:r>
          </a:p>
        </p:txBody>
      </p:sp>
      <p:sp>
        <p:nvSpPr>
          <p:cNvPr id="10" name="TextBox 10"/>
          <p:cNvSpPr txBox="1"/>
          <p:nvPr/>
        </p:nvSpPr>
        <p:spPr>
          <a:xfrm>
            <a:off x="2095491" y="6763793"/>
            <a:ext cx="814931" cy="554354"/>
          </a:xfrm>
          <a:prstGeom prst="rect">
            <a:avLst/>
          </a:prstGeom>
        </p:spPr>
        <p:txBody>
          <a:bodyPr lIns="0" tIns="0" rIns="0" bIns="0" rtlCol="0" anchor="t">
            <a:spAutoFit/>
          </a:bodyPr>
          <a:lstStyle/>
          <a:p>
            <a:pPr algn="ctr">
              <a:lnSpc>
                <a:spcPts val="4199"/>
              </a:lnSpc>
              <a:spcBef>
                <a:spcPct val="0"/>
              </a:spcBef>
            </a:pPr>
            <a:r>
              <a:rPr lang="en-US" sz="4199">
                <a:solidFill>
                  <a:srgbClr val="FAFAFA"/>
                </a:solidFill>
                <a:latin typeface="Red Hat Display"/>
                <a:ea typeface="Red Hat Display"/>
                <a:cs typeface="Red Hat Display"/>
                <a:sym typeface="Red Hat Display"/>
              </a:rPr>
              <a:t>IITI</a:t>
            </a:r>
          </a:p>
        </p:txBody>
      </p:sp>
      <p:sp>
        <p:nvSpPr>
          <p:cNvPr id="11" name="TextBox 11"/>
          <p:cNvSpPr txBox="1"/>
          <p:nvPr/>
        </p:nvSpPr>
        <p:spPr>
          <a:xfrm>
            <a:off x="11075722" y="7619152"/>
            <a:ext cx="1755650" cy="315920"/>
          </a:xfrm>
          <a:prstGeom prst="rect">
            <a:avLst/>
          </a:prstGeom>
        </p:spPr>
        <p:txBody>
          <a:bodyPr wrap="square" lIns="0" tIns="0" rIns="0" bIns="0" rtlCol="0" anchor="t">
            <a:spAutoFit/>
          </a:bodyPr>
          <a:lstStyle/>
          <a:p>
            <a:pPr algn="ctr">
              <a:lnSpc>
                <a:spcPts val="2399"/>
              </a:lnSpc>
              <a:spcBef>
                <a:spcPct val="0"/>
              </a:spcBef>
            </a:pPr>
            <a:r>
              <a:rPr lang="en-US" sz="2399" dirty="0">
                <a:solidFill>
                  <a:srgbClr val="FAFAFA"/>
                </a:solidFill>
                <a:latin typeface="Red Hat Display"/>
                <a:ea typeface="Red Hat Display"/>
                <a:cs typeface="Red Hat Display"/>
                <a:sym typeface="Red Hat Display"/>
              </a:rPr>
              <a:t>19/03/2025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122987" y="1864837"/>
            <a:ext cx="16042026" cy="5023912"/>
          </a:xfrm>
          <a:custGeom>
            <a:avLst/>
            <a:gdLst/>
            <a:ahLst/>
            <a:cxnLst/>
            <a:rect l="l" t="t" r="r" b="b"/>
            <a:pathLst>
              <a:path w="16042026" h="5023912">
                <a:moveTo>
                  <a:pt x="0" y="0"/>
                </a:moveTo>
                <a:lnTo>
                  <a:pt x="16042026" y="0"/>
                </a:lnTo>
                <a:lnTo>
                  <a:pt x="16042026" y="5023911"/>
                </a:lnTo>
                <a:lnTo>
                  <a:pt x="0" y="5023911"/>
                </a:lnTo>
                <a:lnTo>
                  <a:pt x="0" y="0"/>
                </a:lnTo>
                <a:close/>
              </a:path>
            </a:pathLst>
          </a:custGeom>
          <a:blipFill>
            <a:blip r:embed="rId3"/>
            <a:stretch>
              <a:fillRect l="-8243" t="-24768" r="-5756" b="-83177"/>
            </a:stretch>
          </a:blipFill>
          <a:ln w="19050" cap="rnd">
            <a:solidFill>
              <a:srgbClr val="465063"/>
            </a:solidFill>
            <a:prstDash val="solid"/>
            <a:round/>
          </a:ln>
        </p:spPr>
        <p:txBody>
          <a:bodyPr/>
          <a:lstStyle/>
          <a:p>
            <a:endParaRPr lang="en-US"/>
          </a:p>
        </p:txBody>
      </p:sp>
      <p:sp>
        <p:nvSpPr>
          <p:cNvPr id="4" name="Freeform 4"/>
          <p:cNvSpPr/>
          <p:nvPr/>
        </p:nvSpPr>
        <p:spPr>
          <a:xfrm>
            <a:off x="159678" y="339173"/>
            <a:ext cx="1162810" cy="1159903"/>
          </a:xfrm>
          <a:custGeom>
            <a:avLst/>
            <a:gdLst/>
            <a:ahLst/>
            <a:cxnLst/>
            <a:rect l="l" t="t" r="r" b="b"/>
            <a:pathLst>
              <a:path w="1162810" h="1159903">
                <a:moveTo>
                  <a:pt x="0" y="0"/>
                </a:moveTo>
                <a:lnTo>
                  <a:pt x="1162809" y="0"/>
                </a:lnTo>
                <a:lnTo>
                  <a:pt x="1162809"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578564" y="655917"/>
            <a:ext cx="2815595"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FINDINGS</a:t>
            </a:r>
          </a:p>
        </p:txBody>
      </p:sp>
      <p:sp>
        <p:nvSpPr>
          <p:cNvPr id="6" name="TextBox 6"/>
          <p:cNvSpPr txBox="1"/>
          <p:nvPr/>
        </p:nvSpPr>
        <p:spPr>
          <a:xfrm>
            <a:off x="1464551" y="2256942"/>
            <a:ext cx="1611216"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SECURITY</a:t>
            </a:r>
          </a:p>
        </p:txBody>
      </p:sp>
      <p:sp>
        <p:nvSpPr>
          <p:cNvPr id="7" name="TextBox 7"/>
          <p:cNvSpPr txBox="1"/>
          <p:nvPr/>
        </p:nvSpPr>
        <p:spPr>
          <a:xfrm>
            <a:off x="1435823" y="2613178"/>
            <a:ext cx="15416354" cy="1123217"/>
          </a:xfrm>
          <a:prstGeom prst="rect">
            <a:avLst/>
          </a:prstGeom>
        </p:spPr>
        <p:txBody>
          <a:bodyPr lIns="0" tIns="0" rIns="0" bIns="0" rtlCol="0" anchor="t">
            <a:spAutoFit/>
          </a:bodyPr>
          <a:lstStyle/>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Votes are encrypted and digitally signed, preventing unauthorized modifications.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Voter anonymity is ensured through SHA-256 hashing.</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Multi-voting attempts are blocked, maintaining election integrity.</a:t>
            </a:r>
          </a:p>
          <a:p>
            <a:pPr algn="just">
              <a:lnSpc>
                <a:spcPts val="2221"/>
              </a:lnSpc>
            </a:pPr>
            <a:endParaRPr lang="en-US" sz="2221">
              <a:solidFill>
                <a:srgbClr val="FAFAFA"/>
              </a:solidFill>
              <a:latin typeface="Red Hat Display"/>
              <a:ea typeface="Red Hat Display"/>
              <a:cs typeface="Red Hat Display"/>
              <a:sym typeface="Red Hat Display"/>
            </a:endParaRPr>
          </a:p>
        </p:txBody>
      </p:sp>
      <p:sp>
        <p:nvSpPr>
          <p:cNvPr id="8" name="TextBox 8"/>
          <p:cNvSpPr txBox="1"/>
          <p:nvPr/>
        </p:nvSpPr>
        <p:spPr>
          <a:xfrm>
            <a:off x="1464551" y="3682960"/>
            <a:ext cx="2665123"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PERFORMANCE</a:t>
            </a:r>
          </a:p>
        </p:txBody>
      </p:sp>
      <p:sp>
        <p:nvSpPr>
          <p:cNvPr id="9" name="TextBox 9"/>
          <p:cNvSpPr txBox="1"/>
          <p:nvPr/>
        </p:nvSpPr>
        <p:spPr>
          <a:xfrm>
            <a:off x="1435823" y="4039195"/>
            <a:ext cx="15416354" cy="1123217"/>
          </a:xfrm>
          <a:prstGeom prst="rect">
            <a:avLst/>
          </a:prstGeom>
        </p:spPr>
        <p:txBody>
          <a:bodyPr lIns="0" tIns="0" rIns="0" bIns="0" rtlCol="0" anchor="t">
            <a:spAutoFit/>
          </a:bodyPr>
          <a:lstStyle/>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The system operates with low computational overhead, ensuring smooth execution.</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Vote tallying occurs in real time, enhancing administrative efficiency.</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The admin panel remains restricted, accessible only through proper authentication credentials.</a:t>
            </a:r>
          </a:p>
          <a:p>
            <a:pPr algn="just">
              <a:lnSpc>
                <a:spcPts val="2221"/>
              </a:lnSpc>
            </a:pPr>
            <a:endParaRPr lang="en-US" sz="2221">
              <a:solidFill>
                <a:srgbClr val="FAFAFA"/>
              </a:solidFill>
              <a:latin typeface="Red Hat Display"/>
              <a:ea typeface="Red Hat Display"/>
              <a:cs typeface="Red Hat Display"/>
              <a:sym typeface="Red Hat Display"/>
            </a:endParaRPr>
          </a:p>
        </p:txBody>
      </p:sp>
      <p:sp>
        <p:nvSpPr>
          <p:cNvPr id="10" name="TextBox 10"/>
          <p:cNvSpPr txBox="1"/>
          <p:nvPr/>
        </p:nvSpPr>
        <p:spPr>
          <a:xfrm>
            <a:off x="1464551" y="5191125"/>
            <a:ext cx="7086948"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USER EXPERIENCE</a:t>
            </a:r>
          </a:p>
        </p:txBody>
      </p:sp>
      <p:sp>
        <p:nvSpPr>
          <p:cNvPr id="11" name="TextBox 11"/>
          <p:cNvSpPr txBox="1"/>
          <p:nvPr/>
        </p:nvSpPr>
        <p:spPr>
          <a:xfrm>
            <a:off x="1464551" y="5547361"/>
            <a:ext cx="15416354" cy="1123217"/>
          </a:xfrm>
          <a:prstGeom prst="rect">
            <a:avLst/>
          </a:prstGeom>
        </p:spPr>
        <p:txBody>
          <a:bodyPr lIns="0" tIns="0" rIns="0" bIns="0" rtlCol="0" anchor="t">
            <a:spAutoFit/>
          </a:bodyPr>
          <a:lstStyle/>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The interface is intuitive, allowing easy navigation for voters and administrators.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Installation and execution are straightforward, particularly with the standalone executable.</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Error handling and feedback mechanisms provide users with clear guidance in case of incorrect inputs.</a:t>
            </a:r>
          </a:p>
          <a:p>
            <a:pPr algn="just">
              <a:lnSpc>
                <a:spcPts val="2221"/>
              </a:lnSpc>
            </a:pPr>
            <a:endParaRPr lang="en-US" sz="2221">
              <a:solidFill>
                <a:srgbClr val="FAFAFA"/>
              </a:solidFill>
              <a:latin typeface="Red Hat Display"/>
              <a:ea typeface="Red Hat Display"/>
              <a:cs typeface="Red Hat Display"/>
              <a:sym typeface="Red Hat Displ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1122987" y="1864837"/>
            <a:ext cx="16042026" cy="5230111"/>
          </a:xfrm>
          <a:custGeom>
            <a:avLst/>
            <a:gdLst/>
            <a:ahLst/>
            <a:cxnLst/>
            <a:rect l="l" t="t" r="r" b="b"/>
            <a:pathLst>
              <a:path w="16042026" h="5230111">
                <a:moveTo>
                  <a:pt x="0" y="0"/>
                </a:moveTo>
                <a:lnTo>
                  <a:pt x="16042026" y="0"/>
                </a:lnTo>
                <a:lnTo>
                  <a:pt x="16042026" y="5230111"/>
                </a:lnTo>
                <a:lnTo>
                  <a:pt x="0" y="5230111"/>
                </a:lnTo>
                <a:lnTo>
                  <a:pt x="0" y="0"/>
                </a:lnTo>
                <a:close/>
              </a:path>
            </a:pathLst>
          </a:custGeom>
          <a:blipFill>
            <a:blip r:embed="rId3"/>
            <a:stretch>
              <a:fillRect l="-8243" t="-23791" r="-5756" b="-75956"/>
            </a:stretch>
          </a:blipFill>
          <a:ln w="19050" cap="rnd">
            <a:solidFill>
              <a:srgbClr val="465063"/>
            </a:solidFill>
            <a:prstDash val="solid"/>
            <a:round/>
          </a:ln>
        </p:spPr>
        <p:txBody>
          <a:bodyPr/>
          <a:lstStyle/>
          <a:p>
            <a:endParaRPr lang="en-US"/>
          </a:p>
        </p:txBody>
      </p:sp>
      <p:sp>
        <p:nvSpPr>
          <p:cNvPr id="4" name="Freeform 4"/>
          <p:cNvSpPr/>
          <p:nvPr/>
        </p:nvSpPr>
        <p:spPr>
          <a:xfrm>
            <a:off x="159678" y="339173"/>
            <a:ext cx="1162810" cy="1159903"/>
          </a:xfrm>
          <a:custGeom>
            <a:avLst/>
            <a:gdLst/>
            <a:ahLst/>
            <a:cxnLst/>
            <a:rect l="l" t="t" r="r" b="b"/>
            <a:pathLst>
              <a:path w="1162810" h="1159903">
                <a:moveTo>
                  <a:pt x="0" y="0"/>
                </a:moveTo>
                <a:lnTo>
                  <a:pt x="1162809" y="0"/>
                </a:lnTo>
                <a:lnTo>
                  <a:pt x="1162809"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578564" y="655917"/>
            <a:ext cx="2815595"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ANALYSIS</a:t>
            </a:r>
          </a:p>
        </p:txBody>
      </p:sp>
      <p:sp>
        <p:nvSpPr>
          <p:cNvPr id="6" name="TextBox 6"/>
          <p:cNvSpPr txBox="1"/>
          <p:nvPr/>
        </p:nvSpPr>
        <p:spPr>
          <a:xfrm>
            <a:off x="1464551" y="2256942"/>
            <a:ext cx="2929608"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RISK ASSESSMENT</a:t>
            </a:r>
          </a:p>
        </p:txBody>
      </p:sp>
      <p:sp>
        <p:nvSpPr>
          <p:cNvPr id="7" name="TextBox 7"/>
          <p:cNvSpPr txBox="1"/>
          <p:nvPr/>
        </p:nvSpPr>
        <p:spPr>
          <a:xfrm>
            <a:off x="1435823" y="2613178"/>
            <a:ext cx="15416354" cy="4161692"/>
          </a:xfrm>
          <a:prstGeom prst="rect">
            <a:avLst/>
          </a:prstGeom>
        </p:spPr>
        <p:txBody>
          <a:bodyPr lIns="0" tIns="0" rIns="0" bIns="0" rtlCol="0" anchor="t">
            <a:spAutoFit/>
          </a:bodyPr>
          <a:lstStyle/>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Voter Authentication Risks: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Threats: People who are not authorized to vote casting fraudulent votes.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Mitigation: Public key cryptography and digital signatures are implemented.</a:t>
            </a:r>
          </a:p>
          <a:p>
            <a:pPr algn="just">
              <a:lnSpc>
                <a:spcPts val="2221"/>
              </a:lnSpc>
            </a:pPr>
            <a:endParaRPr lang="en-US" sz="2221">
              <a:solidFill>
                <a:srgbClr val="FAFAFA"/>
              </a:solidFill>
              <a:latin typeface="Red Hat Display"/>
              <a:ea typeface="Red Hat Display"/>
              <a:cs typeface="Red Hat Display"/>
              <a:sym typeface="Red Hat Display"/>
            </a:endParaRP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Data Tampering:</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Threats: Vote data can be altered without encryption.</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Mitigation: SHA-256 hashing, end to end encryption and database integrity checks.</a:t>
            </a:r>
          </a:p>
          <a:p>
            <a:pPr algn="just">
              <a:lnSpc>
                <a:spcPts val="2221"/>
              </a:lnSpc>
            </a:pPr>
            <a:endParaRPr lang="en-US" sz="2221">
              <a:solidFill>
                <a:srgbClr val="FAFAFA"/>
              </a:solidFill>
              <a:latin typeface="Red Hat Display"/>
              <a:ea typeface="Red Hat Display"/>
              <a:cs typeface="Red Hat Display"/>
              <a:sym typeface="Red Hat Display"/>
            </a:endParaRP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Insider Threats: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Threats: Distortion of election outcomes by way of malicious insiders.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Mitigation: Audit logs, strict admin access controls, and real time monitoring are used.</a:t>
            </a:r>
          </a:p>
          <a:p>
            <a:pPr algn="just">
              <a:lnSpc>
                <a:spcPts val="2221"/>
              </a:lnSpc>
            </a:pPr>
            <a:endParaRPr lang="en-US" sz="2221">
              <a:solidFill>
                <a:srgbClr val="FAFAFA"/>
              </a:solidFill>
              <a:latin typeface="Red Hat Display"/>
              <a:ea typeface="Red Hat Display"/>
              <a:cs typeface="Red Hat Display"/>
              <a:sym typeface="Red Hat Display"/>
            </a:endParaRP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Cybersecurity Attacks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Threats: DDoS attacks, phishing scams, malware injections.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Mitigation: Secure HTTPS connections, firewalls and intrusion detection systems were used.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122987" y="1499076"/>
            <a:ext cx="16042026" cy="8620125"/>
          </a:xfrm>
          <a:custGeom>
            <a:avLst/>
            <a:gdLst/>
            <a:ahLst/>
            <a:cxnLst/>
            <a:rect l="l" t="t" r="r" b="b"/>
            <a:pathLst>
              <a:path w="16042026" h="8620125">
                <a:moveTo>
                  <a:pt x="0" y="0"/>
                </a:moveTo>
                <a:lnTo>
                  <a:pt x="16042026" y="0"/>
                </a:lnTo>
                <a:lnTo>
                  <a:pt x="16042026" y="8620125"/>
                </a:lnTo>
                <a:lnTo>
                  <a:pt x="0" y="8620125"/>
                </a:lnTo>
                <a:lnTo>
                  <a:pt x="0" y="0"/>
                </a:lnTo>
                <a:close/>
              </a:path>
            </a:pathLst>
          </a:custGeom>
          <a:blipFill>
            <a:blip r:embed="rId3"/>
            <a:stretch>
              <a:fillRect l="-8243" t="-10191" r="-5756" b="-11001"/>
            </a:stretch>
          </a:blipFill>
          <a:ln w="19050" cap="rnd">
            <a:solidFill>
              <a:srgbClr val="465063"/>
            </a:solidFill>
            <a:prstDash val="solid"/>
            <a:round/>
          </a:ln>
        </p:spPr>
        <p:txBody>
          <a:bodyPr/>
          <a:lstStyle/>
          <a:p>
            <a:endParaRPr lang="en-US"/>
          </a:p>
        </p:txBody>
      </p:sp>
      <p:sp>
        <p:nvSpPr>
          <p:cNvPr id="4" name="Freeform 4"/>
          <p:cNvSpPr/>
          <p:nvPr/>
        </p:nvSpPr>
        <p:spPr>
          <a:xfrm>
            <a:off x="159678" y="339173"/>
            <a:ext cx="1162810" cy="1159903"/>
          </a:xfrm>
          <a:custGeom>
            <a:avLst/>
            <a:gdLst/>
            <a:ahLst/>
            <a:cxnLst/>
            <a:rect l="l" t="t" r="r" b="b"/>
            <a:pathLst>
              <a:path w="1162810" h="1159903">
                <a:moveTo>
                  <a:pt x="0" y="0"/>
                </a:moveTo>
                <a:lnTo>
                  <a:pt x="1162809" y="0"/>
                </a:lnTo>
                <a:lnTo>
                  <a:pt x="1162809"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1546515" y="2244920"/>
          <a:ext cx="15194970" cy="7668083"/>
        </p:xfrm>
        <a:graphic>
          <a:graphicData uri="http://schemas.openxmlformats.org/drawingml/2006/table">
            <a:tbl>
              <a:tblPr/>
              <a:tblGrid>
                <a:gridCol w="5064990">
                  <a:extLst>
                    <a:ext uri="{9D8B030D-6E8A-4147-A177-3AD203B41FA5}">
                      <a16:colId xmlns:a16="http://schemas.microsoft.com/office/drawing/2014/main" val="20000"/>
                    </a:ext>
                  </a:extLst>
                </a:gridCol>
                <a:gridCol w="5064990">
                  <a:extLst>
                    <a:ext uri="{9D8B030D-6E8A-4147-A177-3AD203B41FA5}">
                      <a16:colId xmlns:a16="http://schemas.microsoft.com/office/drawing/2014/main" val="20001"/>
                    </a:ext>
                  </a:extLst>
                </a:gridCol>
                <a:gridCol w="5064990">
                  <a:extLst>
                    <a:ext uri="{9D8B030D-6E8A-4147-A177-3AD203B41FA5}">
                      <a16:colId xmlns:a16="http://schemas.microsoft.com/office/drawing/2014/main" val="20002"/>
                    </a:ext>
                  </a:extLst>
                </a:gridCol>
              </a:tblGrid>
              <a:tr h="1014692">
                <a:tc>
                  <a:txBody>
                    <a:bodyPr/>
                    <a:lstStyle/>
                    <a:p>
                      <a:pPr algn="ctr">
                        <a:lnSpc>
                          <a:spcPts val="2520"/>
                        </a:lnSpc>
                        <a:defRPr/>
                      </a:pPr>
                      <a:endParaRPr lang="en-US" sz="1100"/>
                    </a:p>
                    <a:p>
                      <a:pPr algn="ctr">
                        <a:lnSpc>
                          <a:spcPts val="2520"/>
                        </a:lnSpc>
                      </a:pPr>
                      <a:r>
                        <a:rPr lang="en-US" sz="1800" b="1">
                          <a:solidFill>
                            <a:srgbClr val="FFFFFF"/>
                          </a:solidFill>
                          <a:latin typeface="Red Hat Display Bold"/>
                          <a:ea typeface="Red Hat Display Bold"/>
                          <a:cs typeface="Red Hat Display Bold"/>
                          <a:sym typeface="Red Hat Display Bold"/>
                        </a:rPr>
                        <a:t>  Criteria</a:t>
                      </a:r>
                    </a:p>
                    <a:p>
                      <a:pPr algn="ctr">
                        <a:lnSpc>
                          <a:spcPts val="2520"/>
                        </a:lnSpc>
                      </a:pPr>
                      <a:r>
                        <a:rPr lang="en-US" sz="1800" b="1">
                          <a:solidFill>
                            <a:srgbClr val="FFFFFF"/>
                          </a:solidFill>
                          <a:latin typeface="Red Hat Display Bold"/>
                          <a:ea typeface="Red Hat Display Bold"/>
                          <a:cs typeface="Red Hat Display Bold"/>
                          <a:sym typeface="Red Hat Display Bold"/>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b="1">
                          <a:solidFill>
                            <a:srgbClr val="FFFFFF"/>
                          </a:solidFill>
                          <a:latin typeface="Red Hat Display Bold"/>
                          <a:ea typeface="Red Hat Display Bold"/>
                          <a:cs typeface="Red Hat Display Bold"/>
                          <a:sym typeface="Red Hat Display Bold"/>
                        </a:rPr>
                        <a:t>  Digital Voting</a:t>
                      </a:r>
                    </a:p>
                    <a:p>
                      <a:pPr algn="ctr">
                        <a:lnSpc>
                          <a:spcPts val="2520"/>
                        </a:lnSpc>
                      </a:pPr>
                      <a:r>
                        <a:rPr lang="en-US" sz="1800" b="1">
                          <a:solidFill>
                            <a:srgbClr val="FFFFFF"/>
                          </a:solidFill>
                          <a:latin typeface="Red Hat Display Bold"/>
                          <a:ea typeface="Red Hat Display Bold"/>
                          <a:cs typeface="Red Hat Display Bold"/>
                          <a:sym typeface="Red Hat Display Bold"/>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b="1">
                          <a:solidFill>
                            <a:srgbClr val="FFFFFF"/>
                          </a:solidFill>
                          <a:latin typeface="Red Hat Display Bold"/>
                          <a:ea typeface="Red Hat Display Bold"/>
                          <a:cs typeface="Red Hat Display Bold"/>
                          <a:sym typeface="Red Hat Display Bold"/>
                        </a:rPr>
                        <a:t>  Traditional Paper Voting</a:t>
                      </a:r>
                    </a:p>
                    <a:p>
                      <a:pPr algn="ctr">
                        <a:lnSpc>
                          <a:spcPts val="2520"/>
                        </a:lnSpc>
                      </a:pPr>
                      <a:r>
                        <a:rPr lang="en-US" sz="1800" b="1">
                          <a:solidFill>
                            <a:srgbClr val="FFFFFF"/>
                          </a:solidFill>
                          <a:latin typeface="Red Hat Display Bold"/>
                          <a:ea typeface="Red Hat Display Bold"/>
                          <a:cs typeface="Red Hat Display Bold"/>
                          <a:sym typeface="Red Hat Display Bold"/>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330586">
                <a:tc>
                  <a:txBody>
                    <a:bodyPr/>
                    <a:lstStyle/>
                    <a:p>
                      <a:pPr algn="ctr">
                        <a:lnSpc>
                          <a:spcPts val="2520"/>
                        </a:lnSpc>
                        <a:defRPr/>
                      </a:pPr>
                      <a:endParaRPr lang="en-US" sz="1100"/>
                    </a:p>
                    <a:p>
                      <a:pPr algn="ctr">
                        <a:lnSpc>
                          <a:spcPts val="2520"/>
                        </a:lnSpc>
                      </a:pPr>
                      <a:r>
                        <a:rPr lang="en-US" sz="1800" b="1">
                          <a:solidFill>
                            <a:srgbClr val="FFFFFF"/>
                          </a:solidFill>
                          <a:latin typeface="Red Hat Display Bold"/>
                          <a:ea typeface="Red Hat Display Bold"/>
                          <a:cs typeface="Red Hat Display Bold"/>
                          <a:sym typeface="Red Hat Display Bold"/>
                        </a:rPr>
                        <a:t>  Security</a:t>
                      </a:r>
                    </a:p>
                    <a:p>
                      <a:pPr algn="ctr">
                        <a:lnSpc>
                          <a:spcPts val="2520"/>
                        </a:lnSpc>
                      </a:pPr>
                      <a:r>
                        <a:rPr lang="en-US" sz="1800" b="1">
                          <a:solidFill>
                            <a:srgbClr val="FFFFFF"/>
                          </a:solidFill>
                          <a:latin typeface="Red Hat Display Bold"/>
                          <a:ea typeface="Red Hat Display Bold"/>
                          <a:cs typeface="Red Hat Display Bold"/>
                          <a:sym typeface="Red Hat Display Bold"/>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Uses encryption, authentication, and fraud detection.</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Susceptible to ballot tampering and physical loss.</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31046">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Efficiency</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Vote tallying occurs in real time.</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Requires manual counting, increasing error potential.</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646481">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Accessibility</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Enables remote voting for people with disabilities or in distant</a:t>
                      </a:r>
                    </a:p>
                    <a:p>
                      <a:pPr algn="ctr">
                        <a:lnSpc>
                          <a:spcPts val="2520"/>
                        </a:lnSpc>
                      </a:pPr>
                      <a:r>
                        <a:rPr lang="en-US" sz="1800">
                          <a:solidFill>
                            <a:srgbClr val="FFFFFF"/>
                          </a:solidFill>
                          <a:latin typeface="Red Hat Display"/>
                          <a:ea typeface="Red Hat Display"/>
                          <a:cs typeface="Red Hat Display"/>
                          <a:sym typeface="Red Hat Display"/>
                        </a:rPr>
                        <a:t>  areas.</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Requires physical presence at polling stations.</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14692">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Scalability</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Can handle a large number of voters efficiently.</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Logistical constraints limit scalability.</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330586">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Cost</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Lower long-term costs after initial setup.</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Requires recurring costs for printing, staffing, and logistics.</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1578564" y="655917"/>
            <a:ext cx="2815595"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ANALYSIS</a:t>
            </a:r>
          </a:p>
        </p:txBody>
      </p:sp>
      <p:sp>
        <p:nvSpPr>
          <p:cNvPr id="7" name="TextBox 7"/>
          <p:cNvSpPr txBox="1"/>
          <p:nvPr/>
        </p:nvSpPr>
        <p:spPr>
          <a:xfrm>
            <a:off x="1546515" y="1763401"/>
            <a:ext cx="8130408"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COMPARISON WITH TRADITIONAL VOTING METHODS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1122987" y="1864837"/>
            <a:ext cx="16042026" cy="3528909"/>
          </a:xfrm>
          <a:custGeom>
            <a:avLst/>
            <a:gdLst/>
            <a:ahLst/>
            <a:cxnLst/>
            <a:rect l="l" t="t" r="r" b="b"/>
            <a:pathLst>
              <a:path w="16042026" h="3528909">
                <a:moveTo>
                  <a:pt x="0" y="0"/>
                </a:moveTo>
                <a:lnTo>
                  <a:pt x="16042026" y="0"/>
                </a:lnTo>
                <a:lnTo>
                  <a:pt x="16042026" y="3528908"/>
                </a:lnTo>
                <a:lnTo>
                  <a:pt x="0" y="3528908"/>
                </a:lnTo>
                <a:lnTo>
                  <a:pt x="0" y="0"/>
                </a:lnTo>
                <a:close/>
              </a:path>
            </a:pathLst>
          </a:custGeom>
          <a:blipFill>
            <a:blip r:embed="rId3"/>
            <a:stretch>
              <a:fillRect l="-8243" t="-35260" r="-5756" b="-160780"/>
            </a:stretch>
          </a:blipFill>
          <a:ln w="19050" cap="rnd">
            <a:solidFill>
              <a:srgbClr val="465063"/>
            </a:solidFill>
            <a:prstDash val="solid"/>
            <a:round/>
          </a:ln>
        </p:spPr>
        <p:txBody>
          <a:bodyPr/>
          <a:lstStyle/>
          <a:p>
            <a:endParaRPr lang="en-US"/>
          </a:p>
        </p:txBody>
      </p:sp>
      <p:sp>
        <p:nvSpPr>
          <p:cNvPr id="4" name="Freeform 4"/>
          <p:cNvSpPr/>
          <p:nvPr/>
        </p:nvSpPr>
        <p:spPr>
          <a:xfrm>
            <a:off x="159678" y="339173"/>
            <a:ext cx="1162810" cy="1159903"/>
          </a:xfrm>
          <a:custGeom>
            <a:avLst/>
            <a:gdLst/>
            <a:ahLst/>
            <a:cxnLst/>
            <a:rect l="l" t="t" r="r" b="b"/>
            <a:pathLst>
              <a:path w="1162810" h="1159903">
                <a:moveTo>
                  <a:pt x="0" y="0"/>
                </a:moveTo>
                <a:lnTo>
                  <a:pt x="1162809" y="0"/>
                </a:lnTo>
                <a:lnTo>
                  <a:pt x="1162809"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578564" y="655917"/>
            <a:ext cx="2815595"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ANALYSIS</a:t>
            </a:r>
          </a:p>
        </p:txBody>
      </p:sp>
      <p:sp>
        <p:nvSpPr>
          <p:cNvPr id="6" name="TextBox 6"/>
          <p:cNvSpPr txBox="1"/>
          <p:nvPr/>
        </p:nvSpPr>
        <p:spPr>
          <a:xfrm>
            <a:off x="1464551" y="2256942"/>
            <a:ext cx="7397255"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SCALABILITY AND PERFORMANCE EVALUATION</a:t>
            </a:r>
          </a:p>
        </p:txBody>
      </p:sp>
      <p:sp>
        <p:nvSpPr>
          <p:cNvPr id="7" name="TextBox 7"/>
          <p:cNvSpPr txBox="1"/>
          <p:nvPr/>
        </p:nvSpPr>
        <p:spPr>
          <a:xfrm>
            <a:off x="1435823" y="2613178"/>
            <a:ext cx="15416354" cy="2780567"/>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E-Voting System is currently designed for small to medium-scale elections. However, to facilitate national-level elections, the following enhancements are necessary:</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Cloud-Based Infrastructure: Transitioning to cloud-based databases (AWS, Azure, or Google Cloud) would improve storage capacity and processing power.</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Load Balancing: Distributing network traffic across multiple servers would prevent overload and downtime during peak voting periods.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Blockchain Integration: Implementing a decentralized ledger would ensure vote integrity by preventing data tampering.</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Optimized Database Queries: Indexing and query optimization techniques can reduce response times, improving user experience.</a:t>
            </a:r>
          </a:p>
          <a:p>
            <a:pPr algn="just">
              <a:lnSpc>
                <a:spcPts val="2221"/>
              </a:lnSpc>
            </a:pPr>
            <a:endParaRPr lang="en-US" sz="2221">
              <a:solidFill>
                <a:srgbClr val="FAFAFA"/>
              </a:solidFill>
              <a:latin typeface="Red Hat Display"/>
              <a:ea typeface="Red Hat Display"/>
              <a:cs typeface="Red Hat Display"/>
              <a:sym typeface="Red Hat Displ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flipH="1">
            <a:off x="1028700" y="2374857"/>
            <a:ext cx="16230600" cy="2438707"/>
          </a:xfrm>
          <a:custGeom>
            <a:avLst/>
            <a:gdLst/>
            <a:ahLst/>
            <a:cxnLst/>
            <a:rect l="l" t="t" r="r" b="b"/>
            <a:pathLst>
              <a:path w="16230600" h="2438707">
                <a:moveTo>
                  <a:pt x="16230600" y="0"/>
                </a:moveTo>
                <a:lnTo>
                  <a:pt x="0" y="0"/>
                </a:lnTo>
                <a:lnTo>
                  <a:pt x="0" y="2438707"/>
                </a:lnTo>
                <a:lnTo>
                  <a:pt x="16230600" y="2438707"/>
                </a:lnTo>
                <a:lnTo>
                  <a:pt x="16230600" y="0"/>
                </a:lnTo>
                <a:close/>
              </a:path>
            </a:pathLst>
          </a:custGeom>
          <a:blipFill>
            <a:blip r:embed="rId3"/>
            <a:stretch>
              <a:fillRect l="-6338" t="-97381" r="-6338" b="-224440"/>
            </a:stretch>
          </a:blipFill>
          <a:ln w="19050" cap="rnd">
            <a:solidFill>
              <a:srgbClr val="465063"/>
            </a:solidFill>
            <a:prstDash val="solid"/>
            <a:round/>
          </a:ln>
        </p:spPr>
        <p:txBody>
          <a:bodyPr/>
          <a:lstStyle/>
          <a:p>
            <a:endParaRPr lang="en-US"/>
          </a:p>
        </p:txBody>
      </p:sp>
      <p:sp>
        <p:nvSpPr>
          <p:cNvPr id="4" name="TextBox 4"/>
          <p:cNvSpPr txBox="1"/>
          <p:nvPr/>
        </p:nvSpPr>
        <p:spPr>
          <a:xfrm>
            <a:off x="2454363" y="1095375"/>
            <a:ext cx="3650406" cy="551815"/>
          </a:xfrm>
          <a:prstGeom prst="rect">
            <a:avLst/>
          </a:prstGeom>
        </p:spPr>
        <p:txBody>
          <a:bodyPr lIns="0" tIns="0" rIns="0" bIns="0" rtlCol="0" anchor="t">
            <a:spAutoFit/>
          </a:bodyPr>
          <a:lstStyle/>
          <a:p>
            <a:pPr algn="l">
              <a:lnSpc>
                <a:spcPts val="4100"/>
              </a:lnSpc>
            </a:pPr>
            <a:r>
              <a:rPr lang="en-US" sz="4100">
                <a:solidFill>
                  <a:srgbClr val="FAFAFA"/>
                </a:solidFill>
                <a:latin typeface="Red Hat Display"/>
                <a:ea typeface="Red Hat Display"/>
                <a:cs typeface="Red Hat Display"/>
                <a:sym typeface="Red Hat Display"/>
              </a:rPr>
              <a:t>CONCLUSION</a:t>
            </a:r>
          </a:p>
        </p:txBody>
      </p:sp>
      <p:sp>
        <p:nvSpPr>
          <p:cNvPr id="5" name="TextBox 5"/>
          <p:cNvSpPr txBox="1"/>
          <p:nvPr/>
        </p:nvSpPr>
        <p:spPr>
          <a:xfrm>
            <a:off x="1578078" y="2696955"/>
            <a:ext cx="14542942" cy="1842135"/>
          </a:xfrm>
          <a:prstGeom prst="rect">
            <a:avLst/>
          </a:prstGeom>
        </p:spPr>
        <p:txBody>
          <a:bodyPr lIns="0" tIns="0" rIns="0" bIns="0" rtlCol="0" anchor="t">
            <a:spAutoFit/>
          </a:bodyPr>
          <a:lstStyle/>
          <a:p>
            <a:pPr algn="l">
              <a:lnSpc>
                <a:spcPts val="2400"/>
              </a:lnSpc>
            </a:pPr>
            <a:r>
              <a:rPr lang="en-US" sz="2400">
                <a:solidFill>
                  <a:srgbClr val="FAFAFA"/>
                </a:solidFill>
                <a:latin typeface="Red Hat Display"/>
                <a:ea typeface="Red Hat Display"/>
                <a:cs typeface="Red Hat Display"/>
                <a:sym typeface="Red Hat Display"/>
              </a:rPr>
              <a:t>The E-Voting System provides a robust, secure, and transparent framework for conducting elections. By integrating public-key cryptography, secure authentication mechanisms, and real-time vote tallying, it ensures electoral integrity and prevents fraud.</a:t>
            </a:r>
          </a:p>
          <a:p>
            <a:pPr algn="l">
              <a:lnSpc>
                <a:spcPts val="2400"/>
              </a:lnSpc>
            </a:pPr>
            <a:r>
              <a:rPr lang="en-US" sz="2400">
                <a:solidFill>
                  <a:srgbClr val="FAFAFA"/>
                </a:solidFill>
                <a:latin typeface="Red Hat Display"/>
                <a:ea typeface="Red Hat Display"/>
                <a:cs typeface="Red Hat Display"/>
                <a:sym typeface="Red Hat Display"/>
              </a:rPr>
              <a:t>While the system is well-suited for organizational and local elections, further enhancements are required to scale it for national and international elections. These improvements include higher computational efficiency, stronger security frameworks, and enhanced accessibility for a broader population.</a:t>
            </a:r>
          </a:p>
        </p:txBody>
      </p:sp>
      <p:sp>
        <p:nvSpPr>
          <p:cNvPr id="6" name="Freeform 6"/>
          <p:cNvSpPr/>
          <p:nvPr/>
        </p:nvSpPr>
        <p:spPr>
          <a:xfrm>
            <a:off x="1028700" y="605155"/>
            <a:ext cx="1098756" cy="1155065"/>
          </a:xfrm>
          <a:custGeom>
            <a:avLst/>
            <a:gdLst/>
            <a:ahLst/>
            <a:cxnLst/>
            <a:rect l="l" t="t" r="r" b="b"/>
            <a:pathLst>
              <a:path w="1098756" h="1155065">
                <a:moveTo>
                  <a:pt x="0" y="0"/>
                </a:moveTo>
                <a:lnTo>
                  <a:pt x="1098756" y="0"/>
                </a:lnTo>
                <a:lnTo>
                  <a:pt x="1098756" y="1155065"/>
                </a:lnTo>
                <a:lnTo>
                  <a:pt x="0" y="11550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364647" y="2026686"/>
            <a:ext cx="15614832" cy="7231614"/>
          </a:xfrm>
          <a:custGeom>
            <a:avLst/>
            <a:gdLst/>
            <a:ahLst/>
            <a:cxnLst/>
            <a:rect l="l" t="t" r="r" b="b"/>
            <a:pathLst>
              <a:path w="15614832" h="7231614">
                <a:moveTo>
                  <a:pt x="0" y="0"/>
                </a:moveTo>
                <a:lnTo>
                  <a:pt x="15614832" y="0"/>
                </a:lnTo>
                <a:lnTo>
                  <a:pt x="15614832" y="7231614"/>
                </a:lnTo>
                <a:lnTo>
                  <a:pt x="0" y="7231614"/>
                </a:lnTo>
                <a:lnTo>
                  <a:pt x="0" y="0"/>
                </a:lnTo>
                <a:close/>
              </a:path>
            </a:pathLst>
          </a:custGeom>
          <a:blipFill>
            <a:blip r:embed="rId3"/>
            <a:stretch>
              <a:fillRect l="-8379" t="-35312" r="-8739" b="-6938"/>
            </a:stretch>
          </a:blipFill>
          <a:ln w="19050" cap="rnd">
            <a:solidFill>
              <a:srgbClr val="465063"/>
            </a:solidFill>
            <a:prstDash val="solid"/>
            <a:round/>
          </a:ln>
        </p:spPr>
        <p:txBody>
          <a:bodyPr/>
          <a:lstStyle/>
          <a:p>
            <a:endParaRPr lang="en-US"/>
          </a:p>
        </p:txBody>
      </p:sp>
      <p:sp>
        <p:nvSpPr>
          <p:cNvPr id="4" name="TextBox 4"/>
          <p:cNvSpPr txBox="1"/>
          <p:nvPr/>
        </p:nvSpPr>
        <p:spPr>
          <a:xfrm>
            <a:off x="2330749" y="2459238"/>
            <a:ext cx="13626502" cy="6414135"/>
          </a:xfrm>
          <a:prstGeom prst="rect">
            <a:avLst/>
          </a:prstGeom>
        </p:spPr>
        <p:txBody>
          <a:bodyPr lIns="0" tIns="0" rIns="0" bIns="0" rtlCol="0" anchor="t">
            <a:spAutoFit/>
          </a:bodyPr>
          <a:lstStyle/>
          <a:p>
            <a:pPr marL="518160" lvl="1" indent="-259080" algn="l">
              <a:lnSpc>
                <a:spcPts val="2400"/>
              </a:lnSpc>
              <a:buFont typeface="Arial"/>
              <a:buChar char="•"/>
            </a:pPr>
            <a:r>
              <a:rPr lang="en-US" sz="2400">
                <a:solidFill>
                  <a:srgbClr val="FAFAFA"/>
                </a:solidFill>
                <a:latin typeface="Red Hat Display"/>
                <a:ea typeface="Red Hat Display"/>
                <a:cs typeface="Red Hat Display"/>
                <a:sym typeface="Red Hat Display"/>
              </a:rPr>
              <a:t> Blockchain Integration</a:t>
            </a:r>
          </a:p>
          <a:p>
            <a:pPr algn="l">
              <a:lnSpc>
                <a:spcPts val="2400"/>
              </a:lnSpc>
            </a:pPr>
            <a:r>
              <a:rPr lang="en-US" sz="2400">
                <a:solidFill>
                  <a:srgbClr val="FAFAFA"/>
                </a:solidFill>
                <a:latin typeface="Red Hat Display"/>
                <a:ea typeface="Red Hat Display"/>
                <a:cs typeface="Red Hat Display"/>
                <a:sym typeface="Red Hat Display"/>
              </a:rPr>
              <a:t>Using blockchain technology for vote recording would create an immutable and transparent ledger of votes, preventing fraudulent modifications and ensuring verifiability.</a:t>
            </a:r>
          </a:p>
          <a:p>
            <a:pPr algn="l">
              <a:lnSpc>
                <a:spcPts val="2400"/>
              </a:lnSpc>
            </a:pPr>
            <a:endParaRPr lang="en-US" sz="2400">
              <a:solidFill>
                <a:srgbClr val="FAFAFA"/>
              </a:solidFill>
              <a:latin typeface="Red Hat Display"/>
              <a:ea typeface="Red Hat Display"/>
              <a:cs typeface="Red Hat Display"/>
              <a:sym typeface="Red Hat Display"/>
            </a:endParaRPr>
          </a:p>
          <a:p>
            <a:pPr marL="518160" lvl="1" indent="-259080" algn="l">
              <a:lnSpc>
                <a:spcPts val="2400"/>
              </a:lnSpc>
              <a:buFont typeface="Arial"/>
              <a:buChar char="•"/>
            </a:pPr>
            <a:r>
              <a:rPr lang="en-US" sz="2400">
                <a:solidFill>
                  <a:srgbClr val="FAFAFA"/>
                </a:solidFill>
                <a:latin typeface="Red Hat Display"/>
                <a:ea typeface="Red Hat Display"/>
                <a:cs typeface="Red Hat Display"/>
                <a:sym typeface="Red Hat Display"/>
              </a:rPr>
              <a:t>Multi-Factor Authentication (MFA)</a:t>
            </a:r>
          </a:p>
          <a:p>
            <a:pPr algn="l">
              <a:lnSpc>
                <a:spcPts val="2400"/>
              </a:lnSpc>
            </a:pPr>
            <a:r>
              <a:rPr lang="en-US" sz="2400">
                <a:solidFill>
                  <a:srgbClr val="FAFAFA"/>
                </a:solidFill>
                <a:latin typeface="Red Hat Display"/>
                <a:ea typeface="Red Hat Display"/>
                <a:cs typeface="Red Hat Display"/>
                <a:sym typeface="Red Hat Display"/>
              </a:rPr>
              <a:t>Introducing two-step verification (e.g., OTPs or biometric authentication) for both voters and administrators would enhance security against unauthorized access.</a:t>
            </a:r>
          </a:p>
          <a:p>
            <a:pPr algn="l">
              <a:lnSpc>
                <a:spcPts val="2400"/>
              </a:lnSpc>
            </a:pPr>
            <a:endParaRPr lang="en-US" sz="2400">
              <a:solidFill>
                <a:srgbClr val="FAFAFA"/>
              </a:solidFill>
              <a:latin typeface="Red Hat Display"/>
              <a:ea typeface="Red Hat Display"/>
              <a:cs typeface="Red Hat Display"/>
              <a:sym typeface="Red Hat Display"/>
            </a:endParaRPr>
          </a:p>
          <a:p>
            <a:pPr marL="518160" lvl="1" indent="-259080" algn="l">
              <a:lnSpc>
                <a:spcPts val="2400"/>
              </a:lnSpc>
              <a:buFont typeface="Arial"/>
              <a:buChar char="•"/>
            </a:pPr>
            <a:r>
              <a:rPr lang="en-US" sz="2400">
                <a:solidFill>
                  <a:srgbClr val="FAFAFA"/>
                </a:solidFill>
                <a:latin typeface="Red Hat Display"/>
                <a:ea typeface="Red Hat Display"/>
                <a:cs typeface="Red Hat Display"/>
                <a:sym typeface="Red Hat Display"/>
              </a:rPr>
              <a:t>Mobile App Development</a:t>
            </a:r>
          </a:p>
          <a:p>
            <a:pPr algn="l">
              <a:lnSpc>
                <a:spcPts val="2400"/>
              </a:lnSpc>
            </a:pPr>
            <a:r>
              <a:rPr lang="en-US" sz="2400">
                <a:solidFill>
                  <a:srgbClr val="FAFAFA"/>
                </a:solidFill>
                <a:latin typeface="Red Hat Display"/>
                <a:ea typeface="Red Hat Display"/>
                <a:cs typeface="Red Hat Display"/>
                <a:sym typeface="Red Hat Display"/>
              </a:rPr>
              <a:t>Developing a mobile application for Android and iOS would increase accessibility, allowing voters to participate conveniently from their smartphones while ensuring security through mobile-based encryption.</a:t>
            </a:r>
          </a:p>
          <a:p>
            <a:pPr algn="l">
              <a:lnSpc>
                <a:spcPts val="2400"/>
              </a:lnSpc>
            </a:pPr>
            <a:endParaRPr lang="en-US" sz="2400">
              <a:solidFill>
                <a:srgbClr val="FAFAFA"/>
              </a:solidFill>
              <a:latin typeface="Red Hat Display"/>
              <a:ea typeface="Red Hat Display"/>
              <a:cs typeface="Red Hat Display"/>
              <a:sym typeface="Red Hat Display"/>
            </a:endParaRPr>
          </a:p>
          <a:p>
            <a:pPr marL="518160" lvl="1" indent="-259080" algn="l">
              <a:lnSpc>
                <a:spcPts val="2400"/>
              </a:lnSpc>
              <a:buFont typeface="Arial"/>
              <a:buChar char="•"/>
            </a:pPr>
            <a:r>
              <a:rPr lang="en-US" sz="2400">
                <a:solidFill>
                  <a:srgbClr val="FAFAFA"/>
                </a:solidFill>
                <a:latin typeface="Red Hat Display"/>
                <a:ea typeface="Red Hat Display"/>
                <a:cs typeface="Red Hat Display"/>
                <a:sym typeface="Red Hat Display"/>
              </a:rPr>
              <a:t>Cloud-Based Infrastructure</a:t>
            </a:r>
          </a:p>
          <a:p>
            <a:pPr algn="l">
              <a:lnSpc>
                <a:spcPts val="2400"/>
              </a:lnSpc>
            </a:pPr>
            <a:r>
              <a:rPr lang="en-US" sz="2400">
                <a:solidFill>
                  <a:srgbClr val="FAFAFA"/>
                </a:solidFill>
                <a:latin typeface="Red Hat Display"/>
                <a:ea typeface="Red Hat Display"/>
                <a:cs typeface="Red Hat Display"/>
                <a:sym typeface="Red Hat Display"/>
              </a:rPr>
              <a:t>Shifting to a cloud-hosted system would enhance scalability and reduce the risk of server failures. Cloud storage solutions offer real-time backups and disaster recovery options.</a:t>
            </a:r>
          </a:p>
          <a:p>
            <a:pPr algn="l">
              <a:lnSpc>
                <a:spcPts val="2400"/>
              </a:lnSpc>
            </a:pPr>
            <a:endParaRPr lang="en-US" sz="2400">
              <a:solidFill>
                <a:srgbClr val="FAFAFA"/>
              </a:solidFill>
              <a:latin typeface="Red Hat Display"/>
              <a:ea typeface="Red Hat Display"/>
              <a:cs typeface="Red Hat Display"/>
              <a:sym typeface="Red Hat Display"/>
            </a:endParaRPr>
          </a:p>
          <a:p>
            <a:pPr marL="518160" lvl="1" indent="-259080" algn="l">
              <a:lnSpc>
                <a:spcPts val="2400"/>
              </a:lnSpc>
              <a:buFont typeface="Arial"/>
              <a:buChar char="•"/>
            </a:pPr>
            <a:r>
              <a:rPr lang="en-US" sz="2400">
                <a:solidFill>
                  <a:srgbClr val="FAFAFA"/>
                </a:solidFill>
                <a:latin typeface="Red Hat Display"/>
                <a:ea typeface="Red Hat Display"/>
                <a:cs typeface="Red Hat Display"/>
                <a:sym typeface="Red Hat Display"/>
              </a:rPr>
              <a:t>Advanced Analytics Dashboard</a:t>
            </a:r>
          </a:p>
          <a:p>
            <a:pPr algn="l">
              <a:lnSpc>
                <a:spcPts val="2400"/>
              </a:lnSpc>
            </a:pPr>
            <a:r>
              <a:rPr lang="en-US" sz="2400">
                <a:solidFill>
                  <a:srgbClr val="FAFAFA"/>
                </a:solidFill>
                <a:latin typeface="Red Hat Display"/>
                <a:ea typeface="Red Hat Display"/>
                <a:cs typeface="Red Hat Display"/>
                <a:sym typeface="Red Hat Display"/>
              </a:rPr>
              <a:t>Integrating AI-powered analytics tools would help administrators monitor voting patterns, detect anomalies, and gain real-time insights into voter engagement.</a:t>
            </a:r>
          </a:p>
          <a:p>
            <a:pPr algn="l">
              <a:lnSpc>
                <a:spcPts val="2400"/>
              </a:lnSpc>
            </a:pPr>
            <a:endParaRPr lang="en-US" sz="2400">
              <a:solidFill>
                <a:srgbClr val="FAFAFA"/>
              </a:solidFill>
              <a:latin typeface="Red Hat Display"/>
              <a:ea typeface="Red Hat Display"/>
              <a:cs typeface="Red Hat Display"/>
              <a:sym typeface="Red Hat Display"/>
            </a:endParaRPr>
          </a:p>
        </p:txBody>
      </p:sp>
      <p:sp>
        <p:nvSpPr>
          <p:cNvPr id="5" name="TextBox 5"/>
          <p:cNvSpPr txBox="1"/>
          <p:nvPr/>
        </p:nvSpPr>
        <p:spPr>
          <a:xfrm>
            <a:off x="1364647" y="1278663"/>
            <a:ext cx="5386215" cy="551815"/>
          </a:xfrm>
          <a:prstGeom prst="rect">
            <a:avLst/>
          </a:prstGeom>
        </p:spPr>
        <p:txBody>
          <a:bodyPr lIns="0" tIns="0" rIns="0" bIns="0" rtlCol="0" anchor="t">
            <a:spAutoFit/>
          </a:bodyPr>
          <a:lstStyle/>
          <a:p>
            <a:pPr algn="l">
              <a:lnSpc>
                <a:spcPts val="4100"/>
              </a:lnSpc>
            </a:pPr>
            <a:r>
              <a:rPr lang="en-US" sz="4100">
                <a:solidFill>
                  <a:srgbClr val="FAFAFA"/>
                </a:solidFill>
                <a:latin typeface="Red Hat Display"/>
                <a:ea typeface="Red Hat Display"/>
                <a:cs typeface="Red Hat Display"/>
                <a:sym typeface="Red Hat Display"/>
              </a:rPr>
              <a:t>RECOMMENDATIONS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1028700" y="2040229"/>
            <a:ext cx="16230600" cy="2708430"/>
          </a:xfrm>
          <a:custGeom>
            <a:avLst/>
            <a:gdLst/>
            <a:ahLst/>
            <a:cxnLst/>
            <a:rect l="l" t="t" r="r" b="b"/>
            <a:pathLst>
              <a:path w="16230600" h="2708430">
                <a:moveTo>
                  <a:pt x="0" y="0"/>
                </a:moveTo>
                <a:lnTo>
                  <a:pt x="16230600" y="0"/>
                </a:lnTo>
                <a:lnTo>
                  <a:pt x="16230600" y="2708430"/>
                </a:lnTo>
                <a:lnTo>
                  <a:pt x="0" y="2708430"/>
                </a:lnTo>
                <a:lnTo>
                  <a:pt x="0" y="0"/>
                </a:lnTo>
                <a:close/>
              </a:path>
            </a:pathLst>
          </a:custGeom>
          <a:blipFill>
            <a:blip r:embed="rId3"/>
            <a:stretch>
              <a:fillRect l="-6338" t="-92861" r="-6338" b="-192861"/>
            </a:stretch>
          </a:blipFill>
          <a:ln w="19050" cap="rnd">
            <a:solidFill>
              <a:srgbClr val="465063"/>
            </a:solidFill>
            <a:prstDash val="solid"/>
            <a:round/>
          </a:ln>
        </p:spPr>
        <p:txBody>
          <a:bodyPr/>
          <a:lstStyle/>
          <a:p>
            <a:endParaRPr lang="en-US"/>
          </a:p>
        </p:txBody>
      </p:sp>
      <p:sp>
        <p:nvSpPr>
          <p:cNvPr id="4" name="TextBox 4"/>
          <p:cNvSpPr txBox="1"/>
          <p:nvPr/>
        </p:nvSpPr>
        <p:spPr>
          <a:xfrm>
            <a:off x="1028700" y="1160625"/>
            <a:ext cx="16230600"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REFERENCES</a:t>
            </a:r>
          </a:p>
        </p:txBody>
      </p:sp>
      <p:sp>
        <p:nvSpPr>
          <p:cNvPr id="5" name="TextBox 5"/>
          <p:cNvSpPr txBox="1"/>
          <p:nvPr/>
        </p:nvSpPr>
        <p:spPr>
          <a:xfrm>
            <a:off x="1673441" y="2506536"/>
            <a:ext cx="14941118" cy="1813916"/>
          </a:xfrm>
          <a:prstGeom prst="rect">
            <a:avLst/>
          </a:prstGeom>
        </p:spPr>
        <p:txBody>
          <a:bodyPr lIns="0" tIns="0" rIns="0" bIns="0" rtlCol="0" anchor="t">
            <a:spAutoFit/>
          </a:bodyPr>
          <a:lstStyle/>
          <a:p>
            <a:pPr algn="l">
              <a:lnSpc>
                <a:spcPts val="2063"/>
              </a:lnSpc>
            </a:pPr>
            <a:r>
              <a:rPr lang="en-US" sz="2063">
                <a:solidFill>
                  <a:srgbClr val="FAFAFA"/>
                </a:solidFill>
                <a:latin typeface="Red Hat Display"/>
                <a:ea typeface="Red Hat Display"/>
                <a:cs typeface="Red Hat Display"/>
                <a:sym typeface="Red Hat Display"/>
              </a:rPr>
              <a:t>References</a:t>
            </a:r>
          </a:p>
          <a:p>
            <a:pPr marL="445616" lvl="1" indent="-222808" algn="l">
              <a:lnSpc>
                <a:spcPts val="2063"/>
              </a:lnSpc>
              <a:buAutoNum type="arabicPeriod"/>
            </a:pPr>
            <a:r>
              <a:rPr lang="en-US" sz="2063">
                <a:solidFill>
                  <a:srgbClr val="FAFAFA"/>
                </a:solidFill>
                <a:latin typeface="Red Hat Display"/>
                <a:ea typeface="Red Hat Display"/>
                <a:cs typeface="Red Hat Display"/>
                <a:sym typeface="Red Hat Display"/>
              </a:rPr>
              <a:t>Flask Documentation: </a:t>
            </a:r>
            <a:r>
              <a:rPr lang="en-US" sz="2063" u="sng">
                <a:solidFill>
                  <a:srgbClr val="FAFAFA"/>
                </a:solidFill>
                <a:latin typeface="Red Hat Display"/>
                <a:ea typeface="Red Hat Display"/>
                <a:cs typeface="Red Hat Display"/>
                <a:sym typeface="Red Hat Display"/>
                <a:hlinkClick r:id="rId4" tooltip="https://flask.palletsprojects.com"/>
              </a:rPr>
              <a:t>https://flask.palletsprojects.com/</a:t>
            </a:r>
          </a:p>
          <a:p>
            <a:pPr marL="445616" lvl="1" indent="-222808" algn="l">
              <a:lnSpc>
                <a:spcPts val="2063"/>
              </a:lnSpc>
              <a:buAutoNum type="arabicPeriod"/>
            </a:pPr>
            <a:r>
              <a:rPr lang="en-US" sz="2063">
                <a:solidFill>
                  <a:srgbClr val="FAFAFA"/>
                </a:solidFill>
                <a:latin typeface="Red Hat Display"/>
                <a:ea typeface="Red Hat Display"/>
                <a:cs typeface="Red Hat Display"/>
                <a:sym typeface="Red Hat Display"/>
              </a:rPr>
              <a:t>SQLAlchemy Documentation: </a:t>
            </a:r>
            <a:r>
              <a:rPr lang="en-US" sz="2063" u="sng">
                <a:solidFill>
                  <a:srgbClr val="FAFAFA"/>
                </a:solidFill>
                <a:latin typeface="Red Hat Display"/>
                <a:ea typeface="Red Hat Display"/>
                <a:cs typeface="Red Hat Display"/>
                <a:sym typeface="Red Hat Display"/>
                <a:hlinkClick r:id="rId5" tooltip="https://www.sqlalchemy.org"/>
              </a:rPr>
              <a:t>https://www.sqlalchemy.org/</a:t>
            </a:r>
          </a:p>
          <a:p>
            <a:pPr marL="445616" lvl="1" indent="-222808" algn="l">
              <a:lnSpc>
                <a:spcPts val="2063"/>
              </a:lnSpc>
              <a:buAutoNum type="arabicPeriod"/>
            </a:pPr>
            <a:r>
              <a:rPr lang="en-US" sz="2063">
                <a:solidFill>
                  <a:srgbClr val="FAFAFA"/>
                </a:solidFill>
                <a:latin typeface="Red Hat Display"/>
                <a:ea typeface="Red Hat Display"/>
                <a:cs typeface="Red Hat Display"/>
                <a:sym typeface="Red Hat Display"/>
              </a:rPr>
              <a:t>PyNaCl (Cryptography Library): </a:t>
            </a:r>
            <a:r>
              <a:rPr lang="en-US" sz="2063" u="sng">
                <a:solidFill>
                  <a:srgbClr val="FAFAFA"/>
                </a:solidFill>
                <a:latin typeface="Red Hat Display"/>
                <a:ea typeface="Red Hat Display"/>
                <a:cs typeface="Red Hat Display"/>
                <a:sym typeface="Red Hat Display"/>
                <a:hlinkClick r:id="rId6" tooltip="https://pynacl.readthedocs.io"/>
              </a:rPr>
              <a:t>https://pynacl.readthedocs.io/</a:t>
            </a:r>
          </a:p>
          <a:p>
            <a:pPr marL="445616" lvl="1" indent="-222808" algn="l">
              <a:lnSpc>
                <a:spcPts val="2063"/>
              </a:lnSpc>
              <a:buAutoNum type="arabicPeriod"/>
            </a:pPr>
            <a:r>
              <a:rPr lang="en-US" sz="2063">
                <a:solidFill>
                  <a:srgbClr val="FAFAFA"/>
                </a:solidFill>
                <a:latin typeface="Red Hat Display"/>
                <a:ea typeface="Red Hat Display"/>
                <a:cs typeface="Red Hat Display"/>
                <a:sym typeface="Red Hat Display"/>
              </a:rPr>
              <a:t>Blockchain in Elections Research: </a:t>
            </a:r>
            <a:r>
              <a:rPr lang="en-US" sz="2063" u="sng">
                <a:solidFill>
                  <a:srgbClr val="FAFAFA"/>
                </a:solidFill>
                <a:latin typeface="Red Hat Display"/>
                <a:ea typeface="Red Hat Display"/>
                <a:cs typeface="Red Hat Display"/>
                <a:sym typeface="Red Hat Display"/>
                <a:hlinkClick r:id="rId7" tooltip="https://www.researchgate.net/publication/Blockchain-Elections"/>
              </a:rPr>
              <a:t>https://www.researchgate.net/publication/Blockchain-Elections</a:t>
            </a:r>
          </a:p>
          <a:p>
            <a:pPr marL="445616" lvl="1" indent="-222808" algn="l">
              <a:lnSpc>
                <a:spcPts val="2063"/>
              </a:lnSpc>
              <a:buAutoNum type="arabicPeriod"/>
            </a:pPr>
            <a:r>
              <a:rPr lang="en-US" sz="2063">
                <a:solidFill>
                  <a:srgbClr val="FAFAFA"/>
                </a:solidFill>
                <a:latin typeface="Red Hat Display"/>
                <a:ea typeface="Red Hat Display"/>
                <a:cs typeface="Red Hat Display"/>
                <a:sym typeface="Red Hat Display"/>
              </a:rPr>
              <a:t>Pandas Library: </a:t>
            </a:r>
            <a:r>
              <a:rPr lang="en-US" sz="2063" u="sng">
                <a:solidFill>
                  <a:srgbClr val="FAFAFA"/>
                </a:solidFill>
                <a:latin typeface="Red Hat Display"/>
                <a:ea typeface="Red Hat Display"/>
                <a:cs typeface="Red Hat Display"/>
                <a:sym typeface="Red Hat Display"/>
                <a:hlinkClick r:id="rId8" tooltip="https://pandas.pydata.org"/>
              </a:rPr>
              <a:t>https://pandas.pydata.org/</a:t>
            </a:r>
          </a:p>
          <a:p>
            <a:pPr algn="l">
              <a:lnSpc>
                <a:spcPts val="2063"/>
              </a:lnSpc>
            </a:pPr>
            <a:r>
              <a:rPr lang="en-US" sz="2063">
                <a:solidFill>
                  <a:srgbClr val="FAFAFA"/>
                </a:solidFill>
                <a:latin typeface="Red Hat Display"/>
                <a:ea typeface="Red Hat Display"/>
                <a:cs typeface="Red Hat Display"/>
                <a:sym typeface="Red Hat Display"/>
              </a:rPr>
              <a:t>Cybersecurity in Online Voting: </a:t>
            </a:r>
            <a:r>
              <a:rPr lang="en-US" sz="2063" u="sng">
                <a:solidFill>
                  <a:srgbClr val="FAFAFA"/>
                </a:solidFill>
                <a:latin typeface="Red Hat Display"/>
                <a:ea typeface="Red Hat Display"/>
                <a:cs typeface="Red Hat Display"/>
                <a:sym typeface="Red Hat Display"/>
                <a:hlinkClick r:id="rId9" tooltip="https://www.sciencedirect.com/science/article/online-voting-security"/>
              </a:rPr>
              <a:t>https://www.sciencedirect.com/science/article/online-voting-security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2036"/>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18288000" cy="5143500"/>
            <a:chOff x="0" y="0"/>
            <a:chExt cx="4445637" cy="1250335"/>
          </a:xfrm>
        </p:grpSpPr>
        <p:sp>
          <p:nvSpPr>
            <p:cNvPr id="3" name="Freeform 3"/>
            <p:cNvSpPr/>
            <p:nvPr/>
          </p:nvSpPr>
          <p:spPr>
            <a:xfrm>
              <a:off x="0" y="0"/>
              <a:ext cx="4445637" cy="1250336"/>
            </a:xfrm>
            <a:custGeom>
              <a:avLst/>
              <a:gdLst/>
              <a:ahLst/>
              <a:cxnLst/>
              <a:rect l="l" t="t" r="r" b="b"/>
              <a:pathLst>
                <a:path w="4445637" h="1250336">
                  <a:moveTo>
                    <a:pt x="0" y="0"/>
                  </a:moveTo>
                  <a:lnTo>
                    <a:pt x="4445637" y="0"/>
                  </a:lnTo>
                  <a:lnTo>
                    <a:pt x="4445637" y="1250336"/>
                  </a:lnTo>
                  <a:lnTo>
                    <a:pt x="0" y="1250336"/>
                  </a:lnTo>
                  <a:close/>
                </a:path>
              </a:pathLst>
            </a:custGeom>
            <a:solidFill>
              <a:srgbClr val="31015C"/>
            </a:solidFill>
          </p:spPr>
          <p:txBody>
            <a:bodyPr/>
            <a:lstStyle/>
            <a:p>
              <a:endParaRPr lang="en-US"/>
            </a:p>
          </p:txBody>
        </p:sp>
        <p:sp>
          <p:nvSpPr>
            <p:cNvPr id="4" name="TextBox 4"/>
            <p:cNvSpPr txBox="1"/>
            <p:nvPr/>
          </p:nvSpPr>
          <p:spPr>
            <a:xfrm>
              <a:off x="0" y="57150"/>
              <a:ext cx="4445637" cy="1193185"/>
            </a:xfrm>
            <a:prstGeom prst="rect">
              <a:avLst/>
            </a:prstGeom>
          </p:spPr>
          <p:txBody>
            <a:bodyPr lIns="55039" tIns="55039" rIns="55039" bIns="55039" rtlCol="0" anchor="ctr"/>
            <a:lstStyle/>
            <a:p>
              <a:pPr algn="ctr">
                <a:lnSpc>
                  <a:spcPts val="2399"/>
                </a:lnSpc>
              </a:pPr>
              <a:endParaRPr/>
            </a:p>
          </p:txBody>
        </p:sp>
      </p:grpSp>
      <p:grpSp>
        <p:nvGrpSpPr>
          <p:cNvPr id="5" name="Group 5"/>
          <p:cNvGrpSpPr/>
          <p:nvPr/>
        </p:nvGrpSpPr>
        <p:grpSpPr>
          <a:xfrm>
            <a:off x="0" y="0"/>
            <a:ext cx="18288000" cy="5143500"/>
            <a:chOff x="0" y="0"/>
            <a:chExt cx="4445637" cy="1250335"/>
          </a:xfrm>
        </p:grpSpPr>
        <p:sp>
          <p:nvSpPr>
            <p:cNvPr id="6" name="Freeform 6"/>
            <p:cNvSpPr/>
            <p:nvPr/>
          </p:nvSpPr>
          <p:spPr>
            <a:xfrm>
              <a:off x="0" y="0"/>
              <a:ext cx="4445637" cy="1250336"/>
            </a:xfrm>
            <a:custGeom>
              <a:avLst/>
              <a:gdLst/>
              <a:ahLst/>
              <a:cxnLst/>
              <a:rect l="l" t="t" r="r" b="b"/>
              <a:pathLst>
                <a:path w="4445637" h="1250336">
                  <a:moveTo>
                    <a:pt x="0" y="0"/>
                  </a:moveTo>
                  <a:lnTo>
                    <a:pt x="4445637" y="0"/>
                  </a:lnTo>
                  <a:lnTo>
                    <a:pt x="4445637" y="1250336"/>
                  </a:lnTo>
                  <a:lnTo>
                    <a:pt x="0" y="1250336"/>
                  </a:lnTo>
                  <a:close/>
                </a:path>
              </a:pathLst>
            </a:custGeom>
            <a:solidFill>
              <a:srgbClr val="AE005A"/>
            </a:solidFill>
          </p:spPr>
          <p:txBody>
            <a:bodyPr/>
            <a:lstStyle/>
            <a:p>
              <a:endParaRPr lang="en-US"/>
            </a:p>
          </p:txBody>
        </p:sp>
        <p:sp>
          <p:nvSpPr>
            <p:cNvPr id="7" name="TextBox 7"/>
            <p:cNvSpPr txBox="1"/>
            <p:nvPr/>
          </p:nvSpPr>
          <p:spPr>
            <a:xfrm>
              <a:off x="0" y="57150"/>
              <a:ext cx="4445637" cy="1193185"/>
            </a:xfrm>
            <a:prstGeom prst="rect">
              <a:avLst/>
            </a:prstGeom>
          </p:spPr>
          <p:txBody>
            <a:bodyPr lIns="55039" tIns="55039" rIns="55039" bIns="55039" rtlCol="0" anchor="ctr"/>
            <a:lstStyle/>
            <a:p>
              <a:pPr algn="ctr">
                <a:lnSpc>
                  <a:spcPts val="2399"/>
                </a:lnSpc>
              </a:pPr>
              <a:endParaRPr/>
            </a:p>
          </p:txBody>
        </p:sp>
      </p:grpSp>
      <p:sp>
        <p:nvSpPr>
          <p:cNvPr id="8" name="Freeform 8"/>
          <p:cNvSpPr/>
          <p:nvPr/>
        </p:nvSpPr>
        <p:spPr>
          <a:xfrm flipH="1">
            <a:off x="1028700" y="2164952"/>
            <a:ext cx="16230600" cy="6883443"/>
          </a:xfrm>
          <a:custGeom>
            <a:avLst/>
            <a:gdLst/>
            <a:ahLst/>
            <a:cxnLst/>
            <a:rect l="l" t="t" r="r" b="b"/>
            <a:pathLst>
              <a:path w="16230600" h="6883443">
                <a:moveTo>
                  <a:pt x="16230600" y="0"/>
                </a:moveTo>
                <a:lnTo>
                  <a:pt x="0" y="0"/>
                </a:lnTo>
                <a:lnTo>
                  <a:pt x="0" y="6883443"/>
                </a:lnTo>
                <a:lnTo>
                  <a:pt x="16230600" y="6883443"/>
                </a:lnTo>
                <a:lnTo>
                  <a:pt x="16230600" y="0"/>
                </a:lnTo>
                <a:close/>
              </a:path>
            </a:pathLst>
          </a:custGeom>
          <a:blipFill>
            <a:blip r:embed="rId2">
              <a:alphaModFix amt="50000"/>
            </a:blip>
            <a:stretch>
              <a:fillRect l="-6338" t="-34501" r="-6338" b="-14944"/>
            </a:stretch>
          </a:blipFill>
          <a:ln w="19050" cap="rnd">
            <a:solidFill>
              <a:srgbClr val="465063">
                <a:alpha val="49804"/>
              </a:srgbClr>
            </a:solidFill>
            <a:prstDash val="solid"/>
            <a:round/>
          </a:ln>
        </p:spPr>
        <p:txBody>
          <a:bodyPr/>
          <a:lstStyle/>
          <a:p>
            <a:endParaRPr lang="en-US"/>
          </a:p>
        </p:txBody>
      </p:sp>
      <p:sp>
        <p:nvSpPr>
          <p:cNvPr id="9" name="Freeform 9"/>
          <p:cNvSpPr/>
          <p:nvPr/>
        </p:nvSpPr>
        <p:spPr>
          <a:xfrm>
            <a:off x="3823070" y="3387707"/>
            <a:ext cx="1501653" cy="1578611"/>
          </a:xfrm>
          <a:custGeom>
            <a:avLst/>
            <a:gdLst/>
            <a:ahLst/>
            <a:cxnLst/>
            <a:rect l="l" t="t" r="r" b="b"/>
            <a:pathLst>
              <a:path w="1501653" h="1578611">
                <a:moveTo>
                  <a:pt x="0" y="0"/>
                </a:moveTo>
                <a:lnTo>
                  <a:pt x="1501654" y="0"/>
                </a:lnTo>
                <a:lnTo>
                  <a:pt x="1501654" y="1578611"/>
                </a:lnTo>
                <a:lnTo>
                  <a:pt x="0" y="15786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2686062" y="7328331"/>
            <a:ext cx="1347777" cy="1418712"/>
          </a:xfrm>
          <a:custGeom>
            <a:avLst/>
            <a:gdLst/>
            <a:ahLst/>
            <a:cxnLst/>
            <a:rect l="l" t="t" r="r" b="b"/>
            <a:pathLst>
              <a:path w="1347777" h="1418712">
                <a:moveTo>
                  <a:pt x="0" y="0"/>
                </a:moveTo>
                <a:lnTo>
                  <a:pt x="1347777" y="0"/>
                </a:lnTo>
                <a:lnTo>
                  <a:pt x="1347777" y="1418712"/>
                </a:lnTo>
                <a:lnTo>
                  <a:pt x="0" y="1418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5934343" y="3578207"/>
            <a:ext cx="10568670" cy="1388111"/>
          </a:xfrm>
          <a:prstGeom prst="rect">
            <a:avLst/>
          </a:prstGeom>
        </p:spPr>
        <p:txBody>
          <a:bodyPr lIns="0" tIns="0" rIns="0" bIns="0" rtlCol="0" anchor="t">
            <a:spAutoFit/>
          </a:bodyPr>
          <a:lstStyle/>
          <a:p>
            <a:pPr algn="l">
              <a:lnSpc>
                <a:spcPts val="10400"/>
              </a:lnSpc>
            </a:pPr>
            <a:r>
              <a:rPr lang="en-US" sz="10400" b="1">
                <a:solidFill>
                  <a:srgbClr val="FAFAFA"/>
                </a:solidFill>
                <a:latin typeface="Red Hat Display Bold"/>
                <a:ea typeface="Red Hat Display Bold"/>
                <a:cs typeface="Red Hat Display Bold"/>
                <a:sym typeface="Red Hat Display Bold"/>
              </a:rPr>
              <a:t>THANK YOU</a:t>
            </a:r>
          </a:p>
        </p:txBody>
      </p:sp>
      <p:sp>
        <p:nvSpPr>
          <p:cNvPr id="12" name="TextBox 12"/>
          <p:cNvSpPr txBox="1"/>
          <p:nvPr/>
        </p:nvSpPr>
        <p:spPr>
          <a:xfrm>
            <a:off x="1601025" y="5511423"/>
            <a:ext cx="15085950" cy="1388111"/>
          </a:xfrm>
          <a:prstGeom prst="rect">
            <a:avLst/>
          </a:prstGeom>
        </p:spPr>
        <p:txBody>
          <a:bodyPr lIns="0" tIns="0" rIns="0" bIns="0" rtlCol="0" anchor="t">
            <a:spAutoFit/>
          </a:bodyPr>
          <a:lstStyle/>
          <a:p>
            <a:pPr marL="0" lvl="0" indent="0" algn="ctr">
              <a:lnSpc>
                <a:spcPts val="10400"/>
              </a:lnSpc>
              <a:spcBef>
                <a:spcPct val="0"/>
              </a:spcBef>
            </a:pPr>
            <a:r>
              <a:rPr lang="en-US" sz="10400" b="1" u="none" strike="noStrike">
                <a:solidFill>
                  <a:srgbClr val="FAFAFA"/>
                </a:solidFill>
                <a:latin typeface="Red Hat Display Bold"/>
                <a:ea typeface="Red Hat Display Bold"/>
                <a:cs typeface="Red Hat Display Bold"/>
                <a:sym typeface="Red Hat Display Bold"/>
              </a:rPr>
              <a:t>FOR WATCHING!</a:t>
            </a:r>
          </a:p>
        </p:txBody>
      </p:sp>
      <p:sp>
        <p:nvSpPr>
          <p:cNvPr id="13" name="TextBox 13"/>
          <p:cNvSpPr txBox="1"/>
          <p:nvPr/>
        </p:nvSpPr>
        <p:spPr>
          <a:xfrm>
            <a:off x="4231268" y="7886555"/>
            <a:ext cx="8454794" cy="340363"/>
          </a:xfrm>
          <a:prstGeom prst="rect">
            <a:avLst/>
          </a:prstGeom>
        </p:spPr>
        <p:txBody>
          <a:bodyPr lIns="0" tIns="0" rIns="0" bIns="0" rtlCol="0" anchor="t">
            <a:spAutoFit/>
          </a:bodyPr>
          <a:lstStyle/>
          <a:p>
            <a:pPr marL="0" lvl="0" indent="0" algn="ctr">
              <a:lnSpc>
                <a:spcPts val="2525"/>
              </a:lnSpc>
              <a:spcBef>
                <a:spcPct val="0"/>
              </a:spcBef>
            </a:pPr>
            <a:r>
              <a:rPr lang="en-US" sz="2525" b="1" dirty="0">
                <a:solidFill>
                  <a:srgbClr val="2618DE"/>
                </a:solidFill>
                <a:latin typeface="Red Hat Display Bold"/>
                <a:ea typeface="Red Hat Display Bold"/>
                <a:cs typeface="Red Hat Display Bold"/>
                <a:sym typeface="Red Hat Display Bold"/>
              </a:rPr>
              <a:t>https://github.com/aj-king2507/E-</a:t>
            </a:r>
            <a:r>
              <a:rPr lang="en-US" sz="2525" b="1" u="sng" dirty="0">
                <a:solidFill>
                  <a:srgbClr val="2618DE"/>
                </a:solidFill>
                <a:latin typeface="Red Hat Display Bold"/>
                <a:ea typeface="Red Hat Display Bold"/>
                <a:cs typeface="Red Hat Display Bold"/>
                <a:sym typeface="Red Hat Display Bold"/>
                <a:hlinkClick r:id="rId7" tooltip="https://github.com/aj-king2507/E-voting-System.git">
                  <a:extLst>
                    <a:ext uri="{A12FA001-AC4F-418D-AE19-62706E023703}">
                      <ahyp:hlinkClr xmlns:ahyp="http://schemas.microsoft.com/office/drawing/2018/hyperlinkcolor" val="tx"/>
                    </a:ext>
                  </a:extLst>
                </a:hlinkClick>
              </a:rPr>
              <a:t>voting</a:t>
            </a:r>
            <a:r>
              <a:rPr lang="en-US" sz="2525" b="1" dirty="0">
                <a:solidFill>
                  <a:srgbClr val="2618DE"/>
                </a:solidFill>
                <a:latin typeface="Red Hat Display Bold"/>
                <a:ea typeface="Red Hat Display Bold"/>
                <a:cs typeface="Red Hat Display Bold"/>
                <a:sym typeface="Red Hat Display Bold"/>
              </a:rPr>
              <a:t>-System.git</a:t>
            </a:r>
          </a:p>
        </p:txBody>
      </p:sp>
      <p:grpSp>
        <p:nvGrpSpPr>
          <p:cNvPr id="14" name="Group 14"/>
          <p:cNvGrpSpPr/>
          <p:nvPr/>
        </p:nvGrpSpPr>
        <p:grpSpPr>
          <a:xfrm>
            <a:off x="0" y="0"/>
            <a:ext cx="18288000" cy="234518"/>
            <a:chOff x="0" y="0"/>
            <a:chExt cx="4445637" cy="57009"/>
          </a:xfrm>
        </p:grpSpPr>
        <p:sp>
          <p:nvSpPr>
            <p:cNvPr id="15" name="Freeform 15"/>
            <p:cNvSpPr/>
            <p:nvPr/>
          </p:nvSpPr>
          <p:spPr>
            <a:xfrm>
              <a:off x="0" y="0"/>
              <a:ext cx="4445637" cy="57009"/>
            </a:xfrm>
            <a:custGeom>
              <a:avLst/>
              <a:gdLst/>
              <a:ahLst/>
              <a:cxnLst/>
              <a:rect l="l" t="t" r="r" b="b"/>
              <a:pathLst>
                <a:path w="4445637" h="57009">
                  <a:moveTo>
                    <a:pt x="0" y="0"/>
                  </a:moveTo>
                  <a:lnTo>
                    <a:pt x="4445637" y="0"/>
                  </a:lnTo>
                  <a:lnTo>
                    <a:pt x="4445637" y="57009"/>
                  </a:lnTo>
                  <a:lnTo>
                    <a:pt x="0" y="57009"/>
                  </a:lnTo>
                  <a:close/>
                </a:path>
              </a:pathLst>
            </a:custGeom>
            <a:solidFill>
              <a:srgbClr val="070B11">
                <a:alpha val="19608"/>
              </a:srgbClr>
            </a:solidFill>
          </p:spPr>
          <p:txBody>
            <a:bodyPr/>
            <a:lstStyle/>
            <a:p>
              <a:endParaRPr lang="en-US"/>
            </a:p>
          </p:txBody>
        </p:sp>
        <p:sp>
          <p:nvSpPr>
            <p:cNvPr id="16" name="TextBox 16"/>
            <p:cNvSpPr txBox="1"/>
            <p:nvPr/>
          </p:nvSpPr>
          <p:spPr>
            <a:xfrm>
              <a:off x="0" y="57150"/>
              <a:ext cx="4445637" cy="57009"/>
            </a:xfrm>
            <a:prstGeom prst="rect">
              <a:avLst/>
            </a:prstGeom>
          </p:spPr>
          <p:txBody>
            <a:bodyPr lIns="55039" tIns="55039" rIns="55039" bIns="55039" rtlCol="0" anchor="ctr"/>
            <a:lstStyle/>
            <a:p>
              <a:pPr algn="ctr">
                <a:lnSpc>
                  <a:spcPts val="239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53670" y="1114425"/>
            <a:ext cx="11832273"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Introduction to E-Voting System</a:t>
            </a:r>
          </a:p>
        </p:txBody>
      </p:sp>
      <p:sp>
        <p:nvSpPr>
          <p:cNvPr id="4" name="Freeform 4"/>
          <p:cNvSpPr/>
          <p:nvPr/>
        </p:nvSpPr>
        <p:spPr>
          <a:xfrm>
            <a:off x="1353670" y="2553639"/>
            <a:ext cx="15651197" cy="6718948"/>
          </a:xfrm>
          <a:custGeom>
            <a:avLst/>
            <a:gdLst/>
            <a:ahLst/>
            <a:cxnLst/>
            <a:rect l="l" t="t" r="r" b="b"/>
            <a:pathLst>
              <a:path w="15651197" h="6718948">
                <a:moveTo>
                  <a:pt x="0" y="0"/>
                </a:moveTo>
                <a:lnTo>
                  <a:pt x="15651198" y="0"/>
                </a:lnTo>
                <a:lnTo>
                  <a:pt x="15651198" y="6718949"/>
                </a:lnTo>
                <a:lnTo>
                  <a:pt x="0" y="6718949"/>
                </a:lnTo>
                <a:lnTo>
                  <a:pt x="0" y="0"/>
                </a:lnTo>
                <a:close/>
              </a:path>
            </a:pathLst>
          </a:custGeom>
          <a:blipFill>
            <a:blip r:embed="rId3"/>
            <a:stretch>
              <a:fillRect l="-8648" t="-38006" r="-8198" b="-15097"/>
            </a:stretch>
          </a:blipFill>
          <a:ln w="19050" cap="rnd">
            <a:solidFill>
              <a:srgbClr val="465063"/>
            </a:solidFill>
            <a:prstDash val="solid"/>
            <a:round/>
          </a:ln>
        </p:spPr>
        <p:txBody>
          <a:bodyPr/>
          <a:lstStyle/>
          <a:p>
            <a:endParaRPr lang="en-US"/>
          </a:p>
        </p:txBody>
      </p:sp>
      <p:grpSp>
        <p:nvGrpSpPr>
          <p:cNvPr id="5" name="Group 5"/>
          <p:cNvGrpSpPr/>
          <p:nvPr/>
        </p:nvGrpSpPr>
        <p:grpSpPr>
          <a:xfrm>
            <a:off x="1975373" y="3571772"/>
            <a:ext cx="939518" cy="943469"/>
            <a:chOff x="0" y="0"/>
            <a:chExt cx="812800" cy="816218"/>
          </a:xfrm>
        </p:grpSpPr>
        <p:sp>
          <p:nvSpPr>
            <p:cNvPr id="6" name="Freeform 6"/>
            <p:cNvSpPr/>
            <p:nvPr/>
          </p:nvSpPr>
          <p:spPr>
            <a:xfrm>
              <a:off x="0" y="0"/>
              <a:ext cx="812800" cy="816218"/>
            </a:xfrm>
            <a:custGeom>
              <a:avLst/>
              <a:gdLst/>
              <a:ahLst/>
              <a:cxnLst/>
              <a:rect l="l" t="t" r="r" b="b"/>
              <a:pathLst>
                <a:path w="812800" h="816218">
                  <a:moveTo>
                    <a:pt x="164806" y="0"/>
                  </a:moveTo>
                  <a:lnTo>
                    <a:pt x="647994" y="0"/>
                  </a:lnTo>
                  <a:cubicBezTo>
                    <a:pt x="739014" y="0"/>
                    <a:pt x="812800" y="73786"/>
                    <a:pt x="812800" y="164806"/>
                  </a:cubicBezTo>
                  <a:lnTo>
                    <a:pt x="812800" y="651412"/>
                  </a:lnTo>
                  <a:cubicBezTo>
                    <a:pt x="812800" y="742432"/>
                    <a:pt x="739014" y="816218"/>
                    <a:pt x="647994" y="816218"/>
                  </a:cubicBezTo>
                  <a:lnTo>
                    <a:pt x="164806" y="816218"/>
                  </a:lnTo>
                  <a:cubicBezTo>
                    <a:pt x="121097" y="816218"/>
                    <a:pt x="79178" y="798855"/>
                    <a:pt x="48271" y="767948"/>
                  </a:cubicBezTo>
                  <a:cubicBezTo>
                    <a:pt x="17363" y="737040"/>
                    <a:pt x="0" y="695121"/>
                    <a:pt x="0" y="651412"/>
                  </a:cubicBezTo>
                  <a:lnTo>
                    <a:pt x="0" y="164806"/>
                  </a:lnTo>
                  <a:cubicBezTo>
                    <a:pt x="0" y="73786"/>
                    <a:pt x="73786" y="0"/>
                    <a:pt x="164806" y="0"/>
                  </a:cubicBezTo>
                  <a:close/>
                </a:path>
              </a:pathLst>
            </a:custGeom>
            <a:solidFill>
              <a:srgbClr val="152036"/>
            </a:solidFill>
            <a:ln w="19050" cap="sq">
              <a:solidFill>
                <a:srgbClr val="465063"/>
              </a:solidFill>
              <a:prstDash val="solid"/>
              <a:miter/>
            </a:ln>
          </p:spPr>
          <p:txBody>
            <a:bodyPr/>
            <a:lstStyle/>
            <a:p>
              <a:endParaRPr lang="en-US"/>
            </a:p>
          </p:txBody>
        </p:sp>
        <p:sp>
          <p:nvSpPr>
            <p:cNvPr id="7" name="TextBox 7"/>
            <p:cNvSpPr txBox="1"/>
            <p:nvPr/>
          </p:nvSpPr>
          <p:spPr>
            <a:xfrm>
              <a:off x="0" y="-85725"/>
              <a:ext cx="812800" cy="901943"/>
            </a:xfrm>
            <a:prstGeom prst="rect">
              <a:avLst/>
            </a:prstGeom>
          </p:spPr>
          <p:txBody>
            <a:bodyPr lIns="50800" tIns="50800" rIns="50800" bIns="50800" rtlCol="0" anchor="ctr"/>
            <a:lstStyle/>
            <a:p>
              <a:pPr algn="ctr">
                <a:lnSpc>
                  <a:spcPts val="6019"/>
                </a:lnSpc>
                <a:spcBef>
                  <a:spcPct val="0"/>
                </a:spcBef>
              </a:pPr>
              <a:r>
                <a:rPr lang="en-US" sz="4299" b="1">
                  <a:solidFill>
                    <a:srgbClr val="FFFFFF"/>
                  </a:solidFill>
                  <a:latin typeface="Red Hat Display Bold"/>
                  <a:ea typeface="Red Hat Display Bold"/>
                  <a:cs typeface="Red Hat Display Bold"/>
                  <a:sym typeface="Red Hat Display Bold"/>
                </a:rPr>
                <a:t>1</a:t>
              </a:r>
            </a:p>
          </p:txBody>
        </p:sp>
      </p:grpSp>
      <p:grpSp>
        <p:nvGrpSpPr>
          <p:cNvPr id="8" name="Group 8"/>
          <p:cNvGrpSpPr/>
          <p:nvPr/>
        </p:nvGrpSpPr>
        <p:grpSpPr>
          <a:xfrm>
            <a:off x="1975373" y="5303397"/>
            <a:ext cx="939518" cy="943469"/>
            <a:chOff x="0" y="0"/>
            <a:chExt cx="812800" cy="816218"/>
          </a:xfrm>
        </p:grpSpPr>
        <p:sp>
          <p:nvSpPr>
            <p:cNvPr id="9" name="Freeform 9"/>
            <p:cNvSpPr/>
            <p:nvPr/>
          </p:nvSpPr>
          <p:spPr>
            <a:xfrm>
              <a:off x="0" y="0"/>
              <a:ext cx="812800" cy="816218"/>
            </a:xfrm>
            <a:custGeom>
              <a:avLst/>
              <a:gdLst/>
              <a:ahLst/>
              <a:cxnLst/>
              <a:rect l="l" t="t" r="r" b="b"/>
              <a:pathLst>
                <a:path w="812800" h="816218">
                  <a:moveTo>
                    <a:pt x="164806" y="0"/>
                  </a:moveTo>
                  <a:lnTo>
                    <a:pt x="647994" y="0"/>
                  </a:lnTo>
                  <a:cubicBezTo>
                    <a:pt x="739014" y="0"/>
                    <a:pt x="812800" y="73786"/>
                    <a:pt x="812800" y="164806"/>
                  </a:cubicBezTo>
                  <a:lnTo>
                    <a:pt x="812800" y="651412"/>
                  </a:lnTo>
                  <a:cubicBezTo>
                    <a:pt x="812800" y="742432"/>
                    <a:pt x="739014" y="816218"/>
                    <a:pt x="647994" y="816218"/>
                  </a:cubicBezTo>
                  <a:lnTo>
                    <a:pt x="164806" y="816218"/>
                  </a:lnTo>
                  <a:cubicBezTo>
                    <a:pt x="121097" y="816218"/>
                    <a:pt x="79178" y="798855"/>
                    <a:pt x="48271" y="767948"/>
                  </a:cubicBezTo>
                  <a:cubicBezTo>
                    <a:pt x="17363" y="737040"/>
                    <a:pt x="0" y="695121"/>
                    <a:pt x="0" y="651412"/>
                  </a:cubicBezTo>
                  <a:lnTo>
                    <a:pt x="0" y="164806"/>
                  </a:lnTo>
                  <a:cubicBezTo>
                    <a:pt x="0" y="73786"/>
                    <a:pt x="73786" y="0"/>
                    <a:pt x="164806" y="0"/>
                  </a:cubicBezTo>
                  <a:close/>
                </a:path>
              </a:pathLst>
            </a:custGeom>
            <a:solidFill>
              <a:srgbClr val="152036"/>
            </a:solidFill>
            <a:ln w="19050" cap="sq">
              <a:solidFill>
                <a:srgbClr val="465063"/>
              </a:solidFill>
              <a:prstDash val="solid"/>
              <a:miter/>
            </a:ln>
          </p:spPr>
          <p:txBody>
            <a:bodyPr/>
            <a:lstStyle/>
            <a:p>
              <a:endParaRPr lang="en-US"/>
            </a:p>
          </p:txBody>
        </p:sp>
        <p:sp>
          <p:nvSpPr>
            <p:cNvPr id="10" name="TextBox 10"/>
            <p:cNvSpPr txBox="1"/>
            <p:nvPr/>
          </p:nvSpPr>
          <p:spPr>
            <a:xfrm>
              <a:off x="0" y="-85725"/>
              <a:ext cx="812800" cy="901943"/>
            </a:xfrm>
            <a:prstGeom prst="rect">
              <a:avLst/>
            </a:prstGeom>
          </p:spPr>
          <p:txBody>
            <a:bodyPr lIns="50800" tIns="50800" rIns="50800" bIns="50800" rtlCol="0" anchor="ctr"/>
            <a:lstStyle/>
            <a:p>
              <a:pPr algn="ctr">
                <a:lnSpc>
                  <a:spcPts val="6019"/>
                </a:lnSpc>
                <a:spcBef>
                  <a:spcPct val="0"/>
                </a:spcBef>
              </a:pPr>
              <a:r>
                <a:rPr lang="en-US" sz="4299" b="1">
                  <a:solidFill>
                    <a:srgbClr val="FFFFFF"/>
                  </a:solidFill>
                  <a:latin typeface="Red Hat Display Bold"/>
                  <a:ea typeface="Red Hat Display Bold"/>
                  <a:cs typeface="Red Hat Display Bold"/>
                  <a:sym typeface="Red Hat Display Bold"/>
                </a:rPr>
                <a:t>2</a:t>
              </a:r>
            </a:p>
          </p:txBody>
        </p:sp>
      </p:grpSp>
      <p:grpSp>
        <p:nvGrpSpPr>
          <p:cNvPr id="11" name="Group 11"/>
          <p:cNvGrpSpPr/>
          <p:nvPr/>
        </p:nvGrpSpPr>
        <p:grpSpPr>
          <a:xfrm>
            <a:off x="1975373" y="7031867"/>
            <a:ext cx="939518" cy="943469"/>
            <a:chOff x="0" y="0"/>
            <a:chExt cx="812800" cy="816218"/>
          </a:xfrm>
        </p:grpSpPr>
        <p:sp>
          <p:nvSpPr>
            <p:cNvPr id="12" name="Freeform 12"/>
            <p:cNvSpPr/>
            <p:nvPr/>
          </p:nvSpPr>
          <p:spPr>
            <a:xfrm>
              <a:off x="0" y="0"/>
              <a:ext cx="812800" cy="816218"/>
            </a:xfrm>
            <a:custGeom>
              <a:avLst/>
              <a:gdLst/>
              <a:ahLst/>
              <a:cxnLst/>
              <a:rect l="l" t="t" r="r" b="b"/>
              <a:pathLst>
                <a:path w="812800" h="816218">
                  <a:moveTo>
                    <a:pt x="164806" y="0"/>
                  </a:moveTo>
                  <a:lnTo>
                    <a:pt x="647994" y="0"/>
                  </a:lnTo>
                  <a:cubicBezTo>
                    <a:pt x="739014" y="0"/>
                    <a:pt x="812800" y="73786"/>
                    <a:pt x="812800" y="164806"/>
                  </a:cubicBezTo>
                  <a:lnTo>
                    <a:pt x="812800" y="651412"/>
                  </a:lnTo>
                  <a:cubicBezTo>
                    <a:pt x="812800" y="742432"/>
                    <a:pt x="739014" y="816218"/>
                    <a:pt x="647994" y="816218"/>
                  </a:cubicBezTo>
                  <a:lnTo>
                    <a:pt x="164806" y="816218"/>
                  </a:lnTo>
                  <a:cubicBezTo>
                    <a:pt x="121097" y="816218"/>
                    <a:pt x="79178" y="798855"/>
                    <a:pt x="48271" y="767948"/>
                  </a:cubicBezTo>
                  <a:cubicBezTo>
                    <a:pt x="17363" y="737040"/>
                    <a:pt x="0" y="695121"/>
                    <a:pt x="0" y="651412"/>
                  </a:cubicBezTo>
                  <a:lnTo>
                    <a:pt x="0" y="164806"/>
                  </a:lnTo>
                  <a:cubicBezTo>
                    <a:pt x="0" y="73786"/>
                    <a:pt x="73786" y="0"/>
                    <a:pt x="164806" y="0"/>
                  </a:cubicBezTo>
                  <a:close/>
                </a:path>
              </a:pathLst>
            </a:custGeom>
            <a:solidFill>
              <a:srgbClr val="152036"/>
            </a:solidFill>
            <a:ln w="19050" cap="sq">
              <a:solidFill>
                <a:srgbClr val="465063"/>
              </a:solidFill>
              <a:prstDash val="solid"/>
              <a:miter/>
            </a:ln>
          </p:spPr>
          <p:txBody>
            <a:bodyPr/>
            <a:lstStyle/>
            <a:p>
              <a:endParaRPr lang="en-US"/>
            </a:p>
          </p:txBody>
        </p:sp>
        <p:sp>
          <p:nvSpPr>
            <p:cNvPr id="13" name="TextBox 13"/>
            <p:cNvSpPr txBox="1"/>
            <p:nvPr/>
          </p:nvSpPr>
          <p:spPr>
            <a:xfrm>
              <a:off x="0" y="-85725"/>
              <a:ext cx="812800" cy="901943"/>
            </a:xfrm>
            <a:prstGeom prst="rect">
              <a:avLst/>
            </a:prstGeom>
          </p:spPr>
          <p:txBody>
            <a:bodyPr lIns="50800" tIns="50800" rIns="50800" bIns="50800" rtlCol="0" anchor="ctr"/>
            <a:lstStyle/>
            <a:p>
              <a:pPr algn="ctr">
                <a:lnSpc>
                  <a:spcPts val="6019"/>
                </a:lnSpc>
                <a:spcBef>
                  <a:spcPct val="0"/>
                </a:spcBef>
              </a:pPr>
              <a:r>
                <a:rPr lang="en-US" sz="4299" b="1">
                  <a:solidFill>
                    <a:srgbClr val="FFFFFF"/>
                  </a:solidFill>
                  <a:latin typeface="Red Hat Display Bold"/>
                  <a:ea typeface="Red Hat Display Bold"/>
                  <a:cs typeface="Red Hat Display Bold"/>
                  <a:sym typeface="Red Hat Display Bold"/>
                </a:rPr>
                <a:t>3</a:t>
              </a:r>
            </a:p>
          </p:txBody>
        </p:sp>
      </p:grpSp>
      <p:sp>
        <p:nvSpPr>
          <p:cNvPr id="14" name="TextBox 14"/>
          <p:cNvSpPr txBox="1"/>
          <p:nvPr/>
        </p:nvSpPr>
        <p:spPr>
          <a:xfrm>
            <a:off x="3340700" y="3628922"/>
            <a:ext cx="12785268" cy="424180"/>
          </a:xfrm>
          <a:prstGeom prst="rect">
            <a:avLst/>
          </a:prstGeom>
        </p:spPr>
        <p:txBody>
          <a:bodyPr lIns="0" tIns="0" rIns="0" bIns="0" rtlCol="0" anchor="t">
            <a:spAutoFit/>
          </a:bodyPr>
          <a:lstStyle/>
          <a:p>
            <a:pPr algn="l">
              <a:lnSpc>
                <a:spcPts val="3200"/>
              </a:lnSpc>
            </a:pPr>
            <a:r>
              <a:rPr lang="en-US" sz="3200" b="1">
                <a:solidFill>
                  <a:srgbClr val="FAFAFA"/>
                </a:solidFill>
                <a:latin typeface="Red Hat Display Bold"/>
                <a:ea typeface="Red Hat Display Bold"/>
                <a:cs typeface="Red Hat Display Bold"/>
                <a:sym typeface="Red Hat Display Bold"/>
              </a:rPr>
              <a:t>What is E-Voting?</a:t>
            </a:r>
          </a:p>
        </p:txBody>
      </p:sp>
      <p:sp>
        <p:nvSpPr>
          <p:cNvPr id="15" name="TextBox 15"/>
          <p:cNvSpPr txBox="1"/>
          <p:nvPr/>
        </p:nvSpPr>
        <p:spPr>
          <a:xfrm>
            <a:off x="3340700" y="5360547"/>
            <a:ext cx="12785268" cy="424180"/>
          </a:xfrm>
          <a:prstGeom prst="rect">
            <a:avLst/>
          </a:prstGeom>
        </p:spPr>
        <p:txBody>
          <a:bodyPr lIns="0" tIns="0" rIns="0" bIns="0" rtlCol="0" anchor="t">
            <a:spAutoFit/>
          </a:bodyPr>
          <a:lstStyle/>
          <a:p>
            <a:pPr algn="l">
              <a:lnSpc>
                <a:spcPts val="3200"/>
              </a:lnSpc>
            </a:pPr>
            <a:r>
              <a:rPr lang="en-US" sz="3200" b="1">
                <a:solidFill>
                  <a:srgbClr val="FAFAFA"/>
                </a:solidFill>
                <a:latin typeface="Red Hat Display Bold"/>
                <a:ea typeface="Red Hat Display Bold"/>
                <a:cs typeface="Red Hat Display Bold"/>
                <a:sym typeface="Red Hat Display Bold"/>
              </a:rPr>
              <a:t>Importance of E-Voting</a:t>
            </a:r>
          </a:p>
        </p:txBody>
      </p:sp>
      <p:sp>
        <p:nvSpPr>
          <p:cNvPr id="16" name="TextBox 16"/>
          <p:cNvSpPr txBox="1"/>
          <p:nvPr/>
        </p:nvSpPr>
        <p:spPr>
          <a:xfrm>
            <a:off x="3340700" y="7089017"/>
            <a:ext cx="12785268" cy="424180"/>
          </a:xfrm>
          <a:prstGeom prst="rect">
            <a:avLst/>
          </a:prstGeom>
        </p:spPr>
        <p:txBody>
          <a:bodyPr lIns="0" tIns="0" rIns="0" bIns="0" rtlCol="0" anchor="t">
            <a:spAutoFit/>
          </a:bodyPr>
          <a:lstStyle/>
          <a:p>
            <a:pPr algn="l">
              <a:lnSpc>
                <a:spcPts val="3200"/>
              </a:lnSpc>
            </a:pPr>
            <a:r>
              <a:rPr lang="en-US" sz="3200" b="1">
                <a:solidFill>
                  <a:srgbClr val="FAFAFA"/>
                </a:solidFill>
                <a:latin typeface="Red Hat Display Bold"/>
                <a:ea typeface="Red Hat Display Bold"/>
                <a:cs typeface="Red Hat Display Bold"/>
                <a:sym typeface="Red Hat Display Bold"/>
              </a:rPr>
              <a:t>Questions &amp; Hypothesis</a:t>
            </a:r>
          </a:p>
        </p:txBody>
      </p:sp>
      <p:sp>
        <p:nvSpPr>
          <p:cNvPr id="17" name="TextBox 17"/>
          <p:cNvSpPr txBox="1"/>
          <p:nvPr/>
        </p:nvSpPr>
        <p:spPr>
          <a:xfrm>
            <a:off x="3340700" y="4091202"/>
            <a:ext cx="12785268" cy="999490"/>
          </a:xfrm>
          <a:prstGeom prst="rect">
            <a:avLst/>
          </a:prstGeom>
        </p:spPr>
        <p:txBody>
          <a:bodyPr lIns="0" tIns="0" rIns="0" bIns="0" rtlCol="0" anchor="t">
            <a:spAutoFit/>
          </a:bodyPr>
          <a:lstStyle/>
          <a:p>
            <a:pPr algn="just">
              <a:lnSpc>
                <a:spcPts val="2600"/>
              </a:lnSpc>
            </a:pPr>
            <a:r>
              <a:rPr lang="en-US" sz="2600">
                <a:solidFill>
                  <a:srgbClr val="FAFAFA"/>
                </a:solidFill>
                <a:latin typeface="Red Hat Display"/>
                <a:ea typeface="Red Hat Display"/>
                <a:cs typeface="Red Hat Display"/>
                <a:sym typeface="Red Hat Display"/>
              </a:rPr>
              <a:t>An electronic voting system (e-voting) allows voters to cast ballots through digital means, improving accessibility, efficiency, and security compared to traditional paper voting.</a:t>
            </a:r>
          </a:p>
        </p:txBody>
      </p:sp>
      <p:sp>
        <p:nvSpPr>
          <p:cNvPr id="18" name="TextBox 18"/>
          <p:cNvSpPr txBox="1"/>
          <p:nvPr/>
        </p:nvSpPr>
        <p:spPr>
          <a:xfrm>
            <a:off x="3340700" y="5822827"/>
            <a:ext cx="12785268" cy="999490"/>
          </a:xfrm>
          <a:prstGeom prst="rect">
            <a:avLst/>
          </a:prstGeom>
        </p:spPr>
        <p:txBody>
          <a:bodyPr lIns="0" tIns="0" rIns="0" bIns="0" rtlCol="0" anchor="t">
            <a:spAutoFit/>
          </a:bodyPr>
          <a:lstStyle/>
          <a:p>
            <a:pPr algn="just">
              <a:lnSpc>
                <a:spcPts val="2600"/>
              </a:lnSpc>
            </a:pPr>
            <a:r>
              <a:rPr lang="en-US" sz="2600">
                <a:solidFill>
                  <a:srgbClr val="FAFAFA"/>
                </a:solidFill>
                <a:latin typeface="Red Hat Display"/>
                <a:ea typeface="Red Hat Display"/>
                <a:cs typeface="Red Hat Display"/>
                <a:sym typeface="Red Hat Display"/>
              </a:rPr>
              <a:t>E-voting enhances accessibility, efficiency, and security, increasing voter participation and reducing costs. It streamlines the election process, ensuring faster, more accurate results while preventing fraud.</a:t>
            </a:r>
          </a:p>
        </p:txBody>
      </p:sp>
      <p:sp>
        <p:nvSpPr>
          <p:cNvPr id="19" name="TextBox 19"/>
          <p:cNvSpPr txBox="1"/>
          <p:nvPr/>
        </p:nvSpPr>
        <p:spPr>
          <a:xfrm>
            <a:off x="3340700" y="7551297"/>
            <a:ext cx="12785268" cy="1323340"/>
          </a:xfrm>
          <a:prstGeom prst="rect">
            <a:avLst/>
          </a:prstGeom>
        </p:spPr>
        <p:txBody>
          <a:bodyPr lIns="0" tIns="0" rIns="0" bIns="0" rtlCol="0" anchor="t">
            <a:spAutoFit/>
          </a:bodyPr>
          <a:lstStyle/>
          <a:p>
            <a:pPr algn="just">
              <a:lnSpc>
                <a:spcPts val="2600"/>
              </a:lnSpc>
            </a:pPr>
            <a:r>
              <a:rPr lang="en-US" sz="2600" dirty="0">
                <a:solidFill>
                  <a:srgbClr val="FAFAFA"/>
                </a:solidFill>
                <a:latin typeface="Red Hat Display"/>
                <a:ea typeface="Red Hat Display"/>
                <a:cs typeface="Red Hat Display"/>
                <a:sym typeface="Red Hat Display"/>
              </a:rPr>
              <a:t>Q: How can e-voting systems be designed to ensure both voter privacy and election security?</a:t>
            </a:r>
          </a:p>
          <a:p>
            <a:pPr algn="just">
              <a:lnSpc>
                <a:spcPts val="2600"/>
              </a:lnSpc>
            </a:pPr>
            <a:r>
              <a:rPr lang="en-US" sz="2600" dirty="0">
                <a:solidFill>
                  <a:srgbClr val="FAFAFA"/>
                </a:solidFill>
                <a:latin typeface="Red Hat Display"/>
                <a:ea typeface="Red Hat Display"/>
                <a:cs typeface="Red Hat Display"/>
                <a:sym typeface="Red Hat Display"/>
              </a:rPr>
              <a:t>H: Voter trust in e-voting systems increases with the implementation of transparent security measures, such as blockchain.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6533481" y="1164312"/>
            <a:ext cx="10831033" cy="8093988"/>
          </a:xfrm>
          <a:custGeom>
            <a:avLst/>
            <a:gdLst/>
            <a:ahLst/>
            <a:cxnLst/>
            <a:rect l="l" t="t" r="r" b="b"/>
            <a:pathLst>
              <a:path w="10831033" h="8093988">
                <a:moveTo>
                  <a:pt x="0" y="0"/>
                </a:moveTo>
                <a:lnTo>
                  <a:pt x="10831033" y="0"/>
                </a:lnTo>
                <a:lnTo>
                  <a:pt x="10831033" y="8093988"/>
                </a:lnTo>
                <a:lnTo>
                  <a:pt x="0" y="8093988"/>
                </a:lnTo>
                <a:lnTo>
                  <a:pt x="0" y="0"/>
                </a:lnTo>
                <a:close/>
              </a:path>
            </a:pathLst>
          </a:custGeom>
          <a:blipFill>
            <a:blip r:embed="rId3"/>
            <a:stretch>
              <a:fillRect l="-60321" t="-15373" r="-8526" b="-13697"/>
            </a:stretch>
          </a:blipFill>
          <a:ln w="19050" cap="rnd">
            <a:solidFill>
              <a:srgbClr val="465063"/>
            </a:solidFill>
            <a:prstDash val="solid"/>
            <a:round/>
          </a:ln>
        </p:spPr>
        <p:txBody>
          <a:bodyPr/>
          <a:lstStyle/>
          <a:p>
            <a:endParaRPr lang="en-US"/>
          </a:p>
        </p:txBody>
      </p:sp>
      <p:sp>
        <p:nvSpPr>
          <p:cNvPr id="4" name="Freeform 4"/>
          <p:cNvSpPr/>
          <p:nvPr/>
        </p:nvSpPr>
        <p:spPr>
          <a:xfrm>
            <a:off x="2748622" y="5559989"/>
            <a:ext cx="1162810" cy="1159903"/>
          </a:xfrm>
          <a:custGeom>
            <a:avLst/>
            <a:gdLst/>
            <a:ahLst/>
            <a:cxnLst/>
            <a:rect l="l" t="t" r="r" b="b"/>
            <a:pathLst>
              <a:path w="1162810" h="1159903">
                <a:moveTo>
                  <a:pt x="0" y="0"/>
                </a:moveTo>
                <a:lnTo>
                  <a:pt x="1162810" y="0"/>
                </a:lnTo>
                <a:lnTo>
                  <a:pt x="1162810"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4826247"/>
            <a:ext cx="4602654"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Literature Review</a:t>
            </a:r>
          </a:p>
        </p:txBody>
      </p:sp>
      <p:sp>
        <p:nvSpPr>
          <p:cNvPr id="6" name="TextBox 6"/>
          <p:cNvSpPr txBox="1"/>
          <p:nvPr/>
        </p:nvSpPr>
        <p:spPr>
          <a:xfrm>
            <a:off x="7131017" y="1546701"/>
            <a:ext cx="5666465"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Key Study and Findings</a:t>
            </a:r>
          </a:p>
        </p:txBody>
      </p:sp>
      <p:sp>
        <p:nvSpPr>
          <p:cNvPr id="7" name="TextBox 7"/>
          <p:cNvSpPr txBox="1"/>
          <p:nvPr/>
        </p:nvSpPr>
        <p:spPr>
          <a:xfrm>
            <a:off x="7131017" y="3823557"/>
            <a:ext cx="453373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Theoretical Framework</a:t>
            </a:r>
          </a:p>
        </p:txBody>
      </p:sp>
      <p:sp>
        <p:nvSpPr>
          <p:cNvPr id="8" name="TextBox 8"/>
          <p:cNvSpPr txBox="1"/>
          <p:nvPr/>
        </p:nvSpPr>
        <p:spPr>
          <a:xfrm>
            <a:off x="7131017" y="6658601"/>
            <a:ext cx="453373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Implementation of Blockchain</a:t>
            </a:r>
          </a:p>
        </p:txBody>
      </p:sp>
      <p:sp>
        <p:nvSpPr>
          <p:cNvPr id="9" name="TextBox 9"/>
          <p:cNvSpPr txBox="1"/>
          <p:nvPr/>
        </p:nvSpPr>
        <p:spPr>
          <a:xfrm>
            <a:off x="7131017" y="2054002"/>
            <a:ext cx="9665690" cy="1399442"/>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India has used Electronic Voting Machines (EVMs) since 2001, praised for reducing fraud and improving reliability compared to paper ballots. While concerns about tampering persist, public trust remains high due to audits and Voter Verified Paper Audit Trails (VVPAT). EVMs also reduce election costs by eliminating paper ballots and manual counting.</a:t>
            </a:r>
          </a:p>
        </p:txBody>
      </p:sp>
      <p:sp>
        <p:nvSpPr>
          <p:cNvPr id="10" name="TextBox 10"/>
          <p:cNvSpPr txBox="1"/>
          <p:nvPr/>
        </p:nvSpPr>
        <p:spPr>
          <a:xfrm>
            <a:off x="7131017" y="4332193"/>
            <a:ext cx="9665690" cy="1951892"/>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theoretical framework of e-voting combines key concepts such as the Technology Acceptance Model (TAM), which focuses on ease of use and usefulness, and the Diffusion of Innovations theory, explaining how e-voting spreads over time. It also incorporates Public Key Infrastructure (PKI) for secure voting, Trust and Transparency to build voter confidence, and Risk Management to address security concerns. Together, these theories help explain how e-voting is adopted, its security, and public trust.</a:t>
            </a:r>
          </a:p>
        </p:txBody>
      </p:sp>
      <p:sp>
        <p:nvSpPr>
          <p:cNvPr id="11" name="TextBox 11"/>
          <p:cNvSpPr txBox="1"/>
          <p:nvPr/>
        </p:nvSpPr>
        <p:spPr>
          <a:xfrm>
            <a:off x="7131017" y="7167236"/>
            <a:ext cx="9665690" cy="1951892"/>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Key gaps in e-voting literature include insufficient research on real-world security vulnerabilities, long-term public trust, and scalability in developing countries. The impact of the digital divide on voter access, effective post-election auditing, user experience for non-tech-savvy voters, and legal/ethical concerns like privacy and data protection also remain underexplored. These areas require further investigation to improve e-voting systems.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1364647" y="1760220"/>
            <a:ext cx="15558705" cy="8330289"/>
          </a:xfrm>
          <a:custGeom>
            <a:avLst/>
            <a:gdLst/>
            <a:ahLst/>
            <a:cxnLst/>
            <a:rect l="l" t="t" r="r" b="b"/>
            <a:pathLst>
              <a:path w="15558705" h="8330289">
                <a:moveTo>
                  <a:pt x="0" y="0"/>
                </a:moveTo>
                <a:lnTo>
                  <a:pt x="15558706" y="0"/>
                </a:lnTo>
                <a:lnTo>
                  <a:pt x="15558706" y="8330289"/>
                </a:lnTo>
                <a:lnTo>
                  <a:pt x="0" y="8330289"/>
                </a:lnTo>
                <a:lnTo>
                  <a:pt x="0" y="0"/>
                </a:lnTo>
                <a:close/>
              </a:path>
            </a:pathLst>
          </a:custGeom>
          <a:blipFill>
            <a:blip r:embed="rId3"/>
            <a:stretch>
              <a:fillRect l="-8770" t="-21130" r="-8770" b="-4279"/>
            </a:stretch>
          </a:blipFill>
          <a:ln w="19050" cap="rnd">
            <a:solidFill>
              <a:srgbClr val="465063"/>
            </a:solidFill>
            <a:prstDash val="solid"/>
            <a:round/>
          </a:ln>
        </p:spPr>
        <p:txBody>
          <a:bodyPr/>
          <a:lstStyle/>
          <a:p>
            <a:endParaRPr lang="en-US"/>
          </a:p>
        </p:txBody>
      </p:sp>
      <p:grpSp>
        <p:nvGrpSpPr>
          <p:cNvPr id="4" name="Group 4"/>
          <p:cNvGrpSpPr/>
          <p:nvPr/>
        </p:nvGrpSpPr>
        <p:grpSpPr>
          <a:xfrm>
            <a:off x="1975373" y="2089087"/>
            <a:ext cx="2133085" cy="2142055"/>
            <a:chOff x="0" y="0"/>
            <a:chExt cx="2844113" cy="2856073"/>
          </a:xfrm>
        </p:grpSpPr>
        <p:grpSp>
          <p:nvGrpSpPr>
            <p:cNvPr id="5" name="Group 5"/>
            <p:cNvGrpSpPr/>
            <p:nvPr/>
          </p:nvGrpSpPr>
          <p:grpSpPr>
            <a:xfrm>
              <a:off x="0" y="0"/>
              <a:ext cx="2844113" cy="2856073"/>
              <a:chOff x="0" y="0"/>
              <a:chExt cx="812800" cy="816218"/>
            </a:xfrm>
          </p:grpSpPr>
          <p:sp>
            <p:nvSpPr>
              <p:cNvPr id="6" name="Freeform 6"/>
              <p:cNvSpPr/>
              <p:nvPr/>
            </p:nvSpPr>
            <p:spPr>
              <a:xfrm>
                <a:off x="0" y="0"/>
                <a:ext cx="812800" cy="816218"/>
              </a:xfrm>
              <a:custGeom>
                <a:avLst/>
                <a:gdLst/>
                <a:ahLst/>
                <a:cxnLst/>
                <a:rect l="l" t="t" r="r" b="b"/>
                <a:pathLst>
                  <a:path w="812800" h="816218">
                    <a:moveTo>
                      <a:pt x="217767" y="0"/>
                    </a:moveTo>
                    <a:lnTo>
                      <a:pt x="595033" y="0"/>
                    </a:lnTo>
                    <a:cubicBezTo>
                      <a:pt x="715302" y="0"/>
                      <a:pt x="812800" y="97498"/>
                      <a:pt x="812800" y="217767"/>
                    </a:cubicBezTo>
                    <a:lnTo>
                      <a:pt x="812800" y="598451"/>
                    </a:lnTo>
                    <a:cubicBezTo>
                      <a:pt x="812800" y="718721"/>
                      <a:pt x="715302" y="816218"/>
                      <a:pt x="595033" y="816218"/>
                    </a:cubicBezTo>
                    <a:lnTo>
                      <a:pt x="217767" y="816218"/>
                    </a:lnTo>
                    <a:cubicBezTo>
                      <a:pt x="97498" y="816218"/>
                      <a:pt x="0" y="718721"/>
                      <a:pt x="0" y="598451"/>
                    </a:cubicBezTo>
                    <a:lnTo>
                      <a:pt x="0" y="217767"/>
                    </a:lnTo>
                    <a:cubicBezTo>
                      <a:pt x="0" y="97498"/>
                      <a:pt x="97498" y="0"/>
                      <a:pt x="217767" y="0"/>
                    </a:cubicBezTo>
                    <a:close/>
                  </a:path>
                </a:pathLst>
              </a:custGeom>
              <a:solidFill>
                <a:srgbClr val="152036"/>
              </a:solidFill>
              <a:ln w="19050" cap="rnd">
                <a:solidFill>
                  <a:srgbClr val="465063"/>
                </a:solidFill>
                <a:prstDash val="solid"/>
                <a:round/>
              </a:ln>
            </p:spPr>
            <p:txBody>
              <a:bodyPr/>
              <a:lstStyle/>
              <a:p>
                <a:endParaRPr lang="en-US"/>
              </a:p>
            </p:txBody>
          </p:sp>
          <p:sp>
            <p:nvSpPr>
              <p:cNvPr id="7" name="TextBox 7"/>
              <p:cNvSpPr txBox="1"/>
              <p:nvPr/>
            </p:nvSpPr>
            <p:spPr>
              <a:xfrm>
                <a:off x="0" y="-85725"/>
                <a:ext cx="812800" cy="901943"/>
              </a:xfrm>
              <a:prstGeom prst="rect">
                <a:avLst/>
              </a:prstGeom>
            </p:spPr>
            <p:txBody>
              <a:bodyPr lIns="55082" tIns="55082" rIns="55082" bIns="55082" rtlCol="0" anchor="ctr"/>
              <a:lstStyle/>
              <a:p>
                <a:pPr algn="ctr">
                  <a:lnSpc>
                    <a:spcPts val="6019"/>
                  </a:lnSpc>
                  <a:spcBef>
                    <a:spcPct val="0"/>
                  </a:spcBef>
                </a:pPr>
                <a:endParaRPr/>
              </a:p>
            </p:txBody>
          </p:sp>
        </p:grpSp>
        <p:sp>
          <p:nvSpPr>
            <p:cNvPr id="8" name="Freeform 8"/>
            <p:cNvSpPr/>
            <p:nvPr/>
          </p:nvSpPr>
          <p:spPr>
            <a:xfrm>
              <a:off x="585194" y="548286"/>
              <a:ext cx="1673725" cy="1759501"/>
            </a:xfrm>
            <a:custGeom>
              <a:avLst/>
              <a:gdLst/>
              <a:ahLst/>
              <a:cxnLst/>
              <a:rect l="l" t="t" r="r" b="b"/>
              <a:pathLst>
                <a:path w="1673725" h="1759501">
                  <a:moveTo>
                    <a:pt x="0" y="0"/>
                  </a:moveTo>
                  <a:lnTo>
                    <a:pt x="1673725" y="0"/>
                  </a:lnTo>
                  <a:lnTo>
                    <a:pt x="1673725" y="1759501"/>
                  </a:lnTo>
                  <a:lnTo>
                    <a:pt x="0" y="1759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9" name="Group 9"/>
          <p:cNvGrpSpPr/>
          <p:nvPr/>
        </p:nvGrpSpPr>
        <p:grpSpPr>
          <a:xfrm>
            <a:off x="1975373" y="7403803"/>
            <a:ext cx="2133085" cy="2142055"/>
            <a:chOff x="0" y="0"/>
            <a:chExt cx="2844113" cy="2856073"/>
          </a:xfrm>
        </p:grpSpPr>
        <p:grpSp>
          <p:nvGrpSpPr>
            <p:cNvPr id="10" name="Group 10"/>
            <p:cNvGrpSpPr/>
            <p:nvPr/>
          </p:nvGrpSpPr>
          <p:grpSpPr>
            <a:xfrm>
              <a:off x="0" y="0"/>
              <a:ext cx="2844113" cy="2856073"/>
              <a:chOff x="0" y="0"/>
              <a:chExt cx="812800" cy="816218"/>
            </a:xfrm>
          </p:grpSpPr>
          <p:sp>
            <p:nvSpPr>
              <p:cNvPr id="11" name="Freeform 11"/>
              <p:cNvSpPr/>
              <p:nvPr/>
            </p:nvSpPr>
            <p:spPr>
              <a:xfrm>
                <a:off x="0" y="0"/>
                <a:ext cx="812800" cy="816218"/>
              </a:xfrm>
              <a:custGeom>
                <a:avLst/>
                <a:gdLst/>
                <a:ahLst/>
                <a:cxnLst/>
                <a:rect l="l" t="t" r="r" b="b"/>
                <a:pathLst>
                  <a:path w="812800" h="816218">
                    <a:moveTo>
                      <a:pt x="199620" y="0"/>
                    </a:moveTo>
                    <a:lnTo>
                      <a:pt x="613180" y="0"/>
                    </a:lnTo>
                    <a:cubicBezTo>
                      <a:pt x="666123" y="0"/>
                      <a:pt x="716897" y="21031"/>
                      <a:pt x="754333" y="58467"/>
                    </a:cubicBezTo>
                    <a:cubicBezTo>
                      <a:pt x="791769" y="95903"/>
                      <a:pt x="812800" y="146677"/>
                      <a:pt x="812800" y="199620"/>
                    </a:cubicBezTo>
                    <a:lnTo>
                      <a:pt x="812800" y="616598"/>
                    </a:lnTo>
                    <a:cubicBezTo>
                      <a:pt x="812800" y="726845"/>
                      <a:pt x="723427" y="816218"/>
                      <a:pt x="613180" y="816218"/>
                    </a:cubicBezTo>
                    <a:lnTo>
                      <a:pt x="199620" y="816218"/>
                    </a:lnTo>
                    <a:cubicBezTo>
                      <a:pt x="146677" y="816218"/>
                      <a:pt x="95903" y="795187"/>
                      <a:pt x="58467" y="757751"/>
                    </a:cubicBezTo>
                    <a:cubicBezTo>
                      <a:pt x="21031" y="720315"/>
                      <a:pt x="0" y="669541"/>
                      <a:pt x="0" y="616598"/>
                    </a:cubicBezTo>
                    <a:lnTo>
                      <a:pt x="0" y="199620"/>
                    </a:lnTo>
                    <a:cubicBezTo>
                      <a:pt x="0" y="146677"/>
                      <a:pt x="21031" y="95903"/>
                      <a:pt x="58467" y="58467"/>
                    </a:cubicBezTo>
                    <a:cubicBezTo>
                      <a:pt x="95903" y="21031"/>
                      <a:pt x="146677" y="0"/>
                      <a:pt x="199620" y="0"/>
                    </a:cubicBezTo>
                    <a:close/>
                  </a:path>
                </a:pathLst>
              </a:custGeom>
              <a:solidFill>
                <a:srgbClr val="152036"/>
              </a:solidFill>
              <a:ln w="19050" cap="rnd">
                <a:solidFill>
                  <a:srgbClr val="465063"/>
                </a:solidFill>
                <a:prstDash val="solid"/>
                <a:round/>
              </a:ln>
            </p:spPr>
            <p:txBody>
              <a:bodyPr/>
              <a:lstStyle/>
              <a:p>
                <a:endParaRPr lang="en-US"/>
              </a:p>
            </p:txBody>
          </p:sp>
          <p:sp>
            <p:nvSpPr>
              <p:cNvPr id="12" name="TextBox 12"/>
              <p:cNvSpPr txBox="1"/>
              <p:nvPr/>
            </p:nvSpPr>
            <p:spPr>
              <a:xfrm>
                <a:off x="0" y="-85725"/>
                <a:ext cx="812800" cy="901943"/>
              </a:xfrm>
              <a:prstGeom prst="rect">
                <a:avLst/>
              </a:prstGeom>
            </p:spPr>
            <p:txBody>
              <a:bodyPr lIns="55082" tIns="55082" rIns="55082" bIns="55082" rtlCol="0" anchor="ctr"/>
              <a:lstStyle/>
              <a:p>
                <a:pPr algn="ctr">
                  <a:lnSpc>
                    <a:spcPts val="6019"/>
                  </a:lnSpc>
                  <a:spcBef>
                    <a:spcPct val="0"/>
                  </a:spcBef>
                </a:pPr>
                <a:endParaRPr/>
              </a:p>
            </p:txBody>
          </p:sp>
        </p:grpSp>
        <p:sp>
          <p:nvSpPr>
            <p:cNvPr id="13" name="Freeform 13"/>
            <p:cNvSpPr/>
            <p:nvPr/>
          </p:nvSpPr>
          <p:spPr>
            <a:xfrm>
              <a:off x="585194" y="593266"/>
              <a:ext cx="1673725" cy="1669541"/>
            </a:xfrm>
            <a:custGeom>
              <a:avLst/>
              <a:gdLst/>
              <a:ahLst/>
              <a:cxnLst/>
              <a:rect l="l" t="t" r="r" b="b"/>
              <a:pathLst>
                <a:path w="1673725" h="1669541">
                  <a:moveTo>
                    <a:pt x="0" y="0"/>
                  </a:moveTo>
                  <a:lnTo>
                    <a:pt x="1673725" y="0"/>
                  </a:lnTo>
                  <a:lnTo>
                    <a:pt x="1673725" y="1669541"/>
                  </a:lnTo>
                  <a:lnTo>
                    <a:pt x="0" y="1669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14" name="Group 14"/>
          <p:cNvGrpSpPr/>
          <p:nvPr/>
        </p:nvGrpSpPr>
        <p:grpSpPr>
          <a:xfrm>
            <a:off x="1975373" y="4747398"/>
            <a:ext cx="2133085" cy="2142055"/>
            <a:chOff x="0" y="0"/>
            <a:chExt cx="2844113" cy="2856073"/>
          </a:xfrm>
        </p:grpSpPr>
        <p:grpSp>
          <p:nvGrpSpPr>
            <p:cNvPr id="15" name="Group 15"/>
            <p:cNvGrpSpPr/>
            <p:nvPr/>
          </p:nvGrpSpPr>
          <p:grpSpPr>
            <a:xfrm>
              <a:off x="0" y="0"/>
              <a:ext cx="2844113" cy="2856073"/>
              <a:chOff x="0" y="0"/>
              <a:chExt cx="812800" cy="816218"/>
            </a:xfrm>
          </p:grpSpPr>
          <p:sp>
            <p:nvSpPr>
              <p:cNvPr id="16" name="Freeform 16"/>
              <p:cNvSpPr/>
              <p:nvPr/>
            </p:nvSpPr>
            <p:spPr>
              <a:xfrm>
                <a:off x="0" y="0"/>
                <a:ext cx="812800" cy="816218"/>
              </a:xfrm>
              <a:custGeom>
                <a:avLst/>
                <a:gdLst/>
                <a:ahLst/>
                <a:cxnLst/>
                <a:rect l="l" t="t" r="r" b="b"/>
                <a:pathLst>
                  <a:path w="812800" h="816218">
                    <a:moveTo>
                      <a:pt x="199620" y="0"/>
                    </a:moveTo>
                    <a:lnTo>
                      <a:pt x="613180" y="0"/>
                    </a:lnTo>
                    <a:cubicBezTo>
                      <a:pt x="666123" y="0"/>
                      <a:pt x="716897" y="21031"/>
                      <a:pt x="754333" y="58467"/>
                    </a:cubicBezTo>
                    <a:cubicBezTo>
                      <a:pt x="791769" y="95903"/>
                      <a:pt x="812800" y="146677"/>
                      <a:pt x="812800" y="199620"/>
                    </a:cubicBezTo>
                    <a:lnTo>
                      <a:pt x="812800" y="616598"/>
                    </a:lnTo>
                    <a:cubicBezTo>
                      <a:pt x="812800" y="726845"/>
                      <a:pt x="723427" y="816218"/>
                      <a:pt x="613180" y="816218"/>
                    </a:cubicBezTo>
                    <a:lnTo>
                      <a:pt x="199620" y="816218"/>
                    </a:lnTo>
                    <a:cubicBezTo>
                      <a:pt x="146677" y="816218"/>
                      <a:pt x="95903" y="795187"/>
                      <a:pt x="58467" y="757751"/>
                    </a:cubicBezTo>
                    <a:cubicBezTo>
                      <a:pt x="21031" y="720315"/>
                      <a:pt x="0" y="669541"/>
                      <a:pt x="0" y="616598"/>
                    </a:cubicBezTo>
                    <a:lnTo>
                      <a:pt x="0" y="199620"/>
                    </a:lnTo>
                    <a:cubicBezTo>
                      <a:pt x="0" y="146677"/>
                      <a:pt x="21031" y="95903"/>
                      <a:pt x="58467" y="58467"/>
                    </a:cubicBezTo>
                    <a:cubicBezTo>
                      <a:pt x="95903" y="21031"/>
                      <a:pt x="146677" y="0"/>
                      <a:pt x="199620" y="0"/>
                    </a:cubicBezTo>
                    <a:close/>
                  </a:path>
                </a:pathLst>
              </a:custGeom>
              <a:solidFill>
                <a:srgbClr val="152036"/>
              </a:solidFill>
              <a:ln w="19050" cap="rnd">
                <a:solidFill>
                  <a:srgbClr val="465063"/>
                </a:solidFill>
                <a:prstDash val="solid"/>
                <a:round/>
              </a:ln>
            </p:spPr>
            <p:txBody>
              <a:bodyPr/>
              <a:lstStyle/>
              <a:p>
                <a:endParaRPr lang="en-US"/>
              </a:p>
            </p:txBody>
          </p:sp>
          <p:sp>
            <p:nvSpPr>
              <p:cNvPr id="17" name="TextBox 17"/>
              <p:cNvSpPr txBox="1"/>
              <p:nvPr/>
            </p:nvSpPr>
            <p:spPr>
              <a:xfrm>
                <a:off x="0" y="-85725"/>
                <a:ext cx="812800" cy="901943"/>
              </a:xfrm>
              <a:prstGeom prst="rect">
                <a:avLst/>
              </a:prstGeom>
            </p:spPr>
            <p:txBody>
              <a:bodyPr lIns="55082" tIns="55082" rIns="55082" bIns="55082" rtlCol="0" anchor="ctr"/>
              <a:lstStyle/>
              <a:p>
                <a:pPr algn="ctr">
                  <a:lnSpc>
                    <a:spcPts val="6019"/>
                  </a:lnSpc>
                  <a:spcBef>
                    <a:spcPct val="0"/>
                  </a:spcBef>
                </a:pPr>
                <a:endParaRPr/>
              </a:p>
            </p:txBody>
          </p:sp>
        </p:grpSp>
        <p:sp>
          <p:nvSpPr>
            <p:cNvPr id="18" name="Freeform 18"/>
            <p:cNvSpPr/>
            <p:nvPr/>
          </p:nvSpPr>
          <p:spPr>
            <a:xfrm>
              <a:off x="585194" y="593266"/>
              <a:ext cx="1673725" cy="1669541"/>
            </a:xfrm>
            <a:custGeom>
              <a:avLst/>
              <a:gdLst/>
              <a:ahLst/>
              <a:cxnLst/>
              <a:rect l="l" t="t" r="r" b="b"/>
              <a:pathLst>
                <a:path w="1673725" h="1669541">
                  <a:moveTo>
                    <a:pt x="0" y="0"/>
                  </a:moveTo>
                  <a:lnTo>
                    <a:pt x="1673725" y="0"/>
                  </a:lnTo>
                  <a:lnTo>
                    <a:pt x="1673725" y="1669541"/>
                  </a:lnTo>
                  <a:lnTo>
                    <a:pt x="0" y="1669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9" name="TextBox 19"/>
          <p:cNvSpPr txBox="1"/>
          <p:nvPr/>
        </p:nvSpPr>
        <p:spPr>
          <a:xfrm>
            <a:off x="4515013" y="1953832"/>
            <a:ext cx="453373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Main Research Objective</a:t>
            </a:r>
          </a:p>
        </p:txBody>
      </p:sp>
      <p:sp>
        <p:nvSpPr>
          <p:cNvPr id="20" name="TextBox 20"/>
          <p:cNvSpPr txBox="1"/>
          <p:nvPr/>
        </p:nvSpPr>
        <p:spPr>
          <a:xfrm>
            <a:off x="4515013" y="7451428"/>
            <a:ext cx="453373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Expected Outcomes</a:t>
            </a:r>
          </a:p>
        </p:txBody>
      </p:sp>
      <p:sp>
        <p:nvSpPr>
          <p:cNvPr id="21" name="TextBox 21"/>
          <p:cNvSpPr txBox="1"/>
          <p:nvPr/>
        </p:nvSpPr>
        <p:spPr>
          <a:xfrm>
            <a:off x="4515013" y="4702630"/>
            <a:ext cx="453373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Specific Goals</a:t>
            </a:r>
          </a:p>
        </p:txBody>
      </p:sp>
      <p:sp>
        <p:nvSpPr>
          <p:cNvPr id="22" name="TextBox 22"/>
          <p:cNvSpPr txBox="1"/>
          <p:nvPr/>
        </p:nvSpPr>
        <p:spPr>
          <a:xfrm>
            <a:off x="4515013" y="2310068"/>
            <a:ext cx="12188139" cy="1951892"/>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main research objective of e-voting based on security and privacy is to develop electronic voting systems that ensure security, privacy, and integrity. This involves protecting the system against cyberattacks, ensuring voter anonymity and confidentiality, and preventing fraud or manipulation of votes. Additionally, the system should allow for transparent verification of votes without compromising privacy, ensure fault tolerance in case of errors or attacks, and comply with legal standards. The goal is to create a trustworthy e-voting system that upholds both voter privacy and election integrity.</a:t>
            </a:r>
          </a:p>
        </p:txBody>
      </p:sp>
      <p:sp>
        <p:nvSpPr>
          <p:cNvPr id="23" name="TextBox 23"/>
          <p:cNvSpPr txBox="1"/>
          <p:nvPr/>
        </p:nvSpPr>
        <p:spPr>
          <a:xfrm>
            <a:off x="4515013" y="7807663"/>
            <a:ext cx="12188139" cy="1675667"/>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expected outcomes of enhancing privacy and security in e-voting systems include ensuring confidentiality and anonymity for voters, maintaining the integrity of votes, and preventing fraud or tampering. The system will provide transparent verification mechanisms for both voters and auditors, while safeguarding against cyberattacks and technical failures. Ultimately, these improvements will foster greater trust in the e-voting process, ensuring that elections are both secure and privacy-respecting, leading to fair and reliable election outcomes.</a:t>
            </a:r>
          </a:p>
        </p:txBody>
      </p:sp>
      <p:sp>
        <p:nvSpPr>
          <p:cNvPr id="24" name="TextBox 24"/>
          <p:cNvSpPr txBox="1"/>
          <p:nvPr/>
        </p:nvSpPr>
        <p:spPr>
          <a:xfrm>
            <a:off x="4515013" y="5058865"/>
            <a:ext cx="12188139" cy="2228117"/>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To ensure privacy and security in e-voting, key goals include implementing strong data encryption to protect vote confidentiality, ensuring voter anonymity while maintaining vote integrity, and employing secure authentication methods. The system must guarantee the integrity of votes using cryptographic techniques, provide auditability and transparency for verification, and protect against cyberattacks through robust security measures. Additionally, secure vote transmission and fault tolerance are essential to maintain system availability and reliability, fostering trust in the electoral process.</a:t>
            </a:r>
          </a:p>
          <a:p>
            <a:pPr algn="just">
              <a:lnSpc>
                <a:spcPts val="2221"/>
              </a:lnSpc>
            </a:pPr>
            <a:endParaRPr lang="en-US" sz="2221">
              <a:solidFill>
                <a:srgbClr val="FAFAFA"/>
              </a:solidFill>
              <a:latin typeface="Red Hat Display"/>
              <a:ea typeface="Red Hat Display"/>
              <a:cs typeface="Red Hat Display"/>
              <a:sym typeface="Red Hat Display"/>
            </a:endParaRPr>
          </a:p>
        </p:txBody>
      </p:sp>
      <p:sp>
        <p:nvSpPr>
          <p:cNvPr id="25" name="TextBox 25"/>
          <p:cNvSpPr txBox="1"/>
          <p:nvPr/>
        </p:nvSpPr>
        <p:spPr>
          <a:xfrm>
            <a:off x="1975373" y="1114425"/>
            <a:ext cx="11832273"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Research Objectives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527753" y="2553639"/>
            <a:ext cx="17219934" cy="7426504"/>
          </a:xfrm>
          <a:custGeom>
            <a:avLst/>
            <a:gdLst/>
            <a:ahLst/>
            <a:cxnLst/>
            <a:rect l="l" t="t" r="r" b="b"/>
            <a:pathLst>
              <a:path w="17219934" h="7426504">
                <a:moveTo>
                  <a:pt x="0" y="0"/>
                </a:moveTo>
                <a:lnTo>
                  <a:pt x="17219934" y="0"/>
                </a:lnTo>
                <a:lnTo>
                  <a:pt x="17219934" y="7426504"/>
                </a:lnTo>
                <a:lnTo>
                  <a:pt x="0" y="7426504"/>
                </a:lnTo>
                <a:lnTo>
                  <a:pt x="0" y="0"/>
                </a:lnTo>
                <a:close/>
              </a:path>
            </a:pathLst>
          </a:custGeom>
          <a:blipFill>
            <a:blip r:embed="rId3"/>
            <a:stretch>
              <a:fillRect l="-8511" t="-37784" r="-8187" b="-14424"/>
            </a:stretch>
          </a:blipFill>
          <a:ln w="19050" cap="rnd">
            <a:solidFill>
              <a:srgbClr val="465063"/>
            </a:solidFill>
            <a:prstDash val="solid"/>
            <a:round/>
          </a:ln>
        </p:spPr>
        <p:txBody>
          <a:bodyPr/>
          <a:lstStyle/>
          <a:p>
            <a:endParaRPr lang="en-US"/>
          </a:p>
        </p:txBody>
      </p:sp>
      <p:grpSp>
        <p:nvGrpSpPr>
          <p:cNvPr id="4" name="Group 4"/>
          <p:cNvGrpSpPr/>
          <p:nvPr/>
        </p:nvGrpSpPr>
        <p:grpSpPr>
          <a:xfrm>
            <a:off x="1341531" y="7454817"/>
            <a:ext cx="3568773" cy="2466987"/>
            <a:chOff x="0" y="0"/>
            <a:chExt cx="1049937" cy="725790"/>
          </a:xfrm>
        </p:grpSpPr>
        <p:sp>
          <p:nvSpPr>
            <p:cNvPr id="5" name="Freeform 5"/>
            <p:cNvSpPr/>
            <p:nvPr/>
          </p:nvSpPr>
          <p:spPr>
            <a:xfrm>
              <a:off x="0" y="0"/>
              <a:ext cx="1049937" cy="725790"/>
            </a:xfrm>
            <a:custGeom>
              <a:avLst/>
              <a:gdLst/>
              <a:ahLst/>
              <a:cxnLst/>
              <a:rect l="l" t="t" r="r" b="b"/>
              <a:pathLst>
                <a:path w="1049937" h="725790">
                  <a:moveTo>
                    <a:pt x="49895" y="0"/>
                  </a:moveTo>
                  <a:lnTo>
                    <a:pt x="1000042" y="0"/>
                  </a:lnTo>
                  <a:cubicBezTo>
                    <a:pt x="1027598" y="0"/>
                    <a:pt x="1049937" y="22339"/>
                    <a:pt x="1049937" y="49895"/>
                  </a:cubicBezTo>
                  <a:lnTo>
                    <a:pt x="1049937" y="675895"/>
                  </a:lnTo>
                  <a:cubicBezTo>
                    <a:pt x="1049937" y="689128"/>
                    <a:pt x="1044680" y="701819"/>
                    <a:pt x="1035323" y="711176"/>
                  </a:cubicBezTo>
                  <a:cubicBezTo>
                    <a:pt x="1025966" y="720533"/>
                    <a:pt x="1013275" y="725790"/>
                    <a:pt x="1000042" y="725790"/>
                  </a:cubicBezTo>
                  <a:lnTo>
                    <a:pt x="49895" y="725790"/>
                  </a:lnTo>
                  <a:cubicBezTo>
                    <a:pt x="36662" y="725790"/>
                    <a:pt x="23971" y="720533"/>
                    <a:pt x="14614" y="711176"/>
                  </a:cubicBezTo>
                  <a:cubicBezTo>
                    <a:pt x="5257" y="701819"/>
                    <a:pt x="0" y="689128"/>
                    <a:pt x="0" y="675895"/>
                  </a:cubicBezTo>
                  <a:lnTo>
                    <a:pt x="0" y="49895"/>
                  </a:lnTo>
                  <a:cubicBezTo>
                    <a:pt x="0" y="36662"/>
                    <a:pt x="5257" y="23971"/>
                    <a:pt x="14614" y="14614"/>
                  </a:cubicBezTo>
                  <a:cubicBezTo>
                    <a:pt x="23971" y="5257"/>
                    <a:pt x="36662" y="0"/>
                    <a:pt x="49895" y="0"/>
                  </a:cubicBezTo>
                  <a:close/>
                </a:path>
              </a:pathLst>
            </a:custGeom>
            <a:blipFill>
              <a:blip r:embed="rId4"/>
              <a:stretch>
                <a:fillRect l="-1877" r="-1877"/>
              </a:stretch>
            </a:blipFill>
          </p:spPr>
          <p:txBody>
            <a:bodyPr/>
            <a:lstStyle/>
            <a:p>
              <a:endParaRPr lang="en-US"/>
            </a:p>
          </p:txBody>
        </p:sp>
      </p:grpSp>
      <p:grpSp>
        <p:nvGrpSpPr>
          <p:cNvPr id="6" name="Group 6"/>
          <p:cNvGrpSpPr/>
          <p:nvPr/>
        </p:nvGrpSpPr>
        <p:grpSpPr>
          <a:xfrm>
            <a:off x="5344585" y="7454817"/>
            <a:ext cx="3568773" cy="2466987"/>
            <a:chOff x="0" y="0"/>
            <a:chExt cx="1049937" cy="725790"/>
          </a:xfrm>
        </p:grpSpPr>
        <p:sp>
          <p:nvSpPr>
            <p:cNvPr id="7" name="Freeform 7"/>
            <p:cNvSpPr/>
            <p:nvPr/>
          </p:nvSpPr>
          <p:spPr>
            <a:xfrm>
              <a:off x="0" y="0"/>
              <a:ext cx="1049937" cy="725790"/>
            </a:xfrm>
            <a:custGeom>
              <a:avLst/>
              <a:gdLst/>
              <a:ahLst/>
              <a:cxnLst/>
              <a:rect l="l" t="t" r="r" b="b"/>
              <a:pathLst>
                <a:path w="1049937" h="725790">
                  <a:moveTo>
                    <a:pt x="49895" y="0"/>
                  </a:moveTo>
                  <a:lnTo>
                    <a:pt x="1000042" y="0"/>
                  </a:lnTo>
                  <a:cubicBezTo>
                    <a:pt x="1027598" y="0"/>
                    <a:pt x="1049937" y="22339"/>
                    <a:pt x="1049937" y="49895"/>
                  </a:cubicBezTo>
                  <a:lnTo>
                    <a:pt x="1049937" y="675895"/>
                  </a:lnTo>
                  <a:cubicBezTo>
                    <a:pt x="1049937" y="689128"/>
                    <a:pt x="1044680" y="701819"/>
                    <a:pt x="1035323" y="711176"/>
                  </a:cubicBezTo>
                  <a:cubicBezTo>
                    <a:pt x="1025966" y="720533"/>
                    <a:pt x="1013275" y="725790"/>
                    <a:pt x="1000042" y="725790"/>
                  </a:cubicBezTo>
                  <a:lnTo>
                    <a:pt x="49895" y="725790"/>
                  </a:lnTo>
                  <a:cubicBezTo>
                    <a:pt x="36662" y="725790"/>
                    <a:pt x="23971" y="720533"/>
                    <a:pt x="14614" y="711176"/>
                  </a:cubicBezTo>
                  <a:cubicBezTo>
                    <a:pt x="5257" y="701819"/>
                    <a:pt x="0" y="689128"/>
                    <a:pt x="0" y="675895"/>
                  </a:cubicBezTo>
                  <a:lnTo>
                    <a:pt x="0" y="49895"/>
                  </a:lnTo>
                  <a:cubicBezTo>
                    <a:pt x="0" y="36662"/>
                    <a:pt x="5257" y="23971"/>
                    <a:pt x="14614" y="14614"/>
                  </a:cubicBezTo>
                  <a:cubicBezTo>
                    <a:pt x="23971" y="5257"/>
                    <a:pt x="36662" y="0"/>
                    <a:pt x="49895" y="0"/>
                  </a:cubicBezTo>
                  <a:close/>
                </a:path>
              </a:pathLst>
            </a:custGeom>
            <a:blipFill>
              <a:blip r:embed="rId5"/>
              <a:stretch>
                <a:fillRect l="-1877" r="-1877"/>
              </a:stretch>
            </a:blipFill>
          </p:spPr>
          <p:txBody>
            <a:bodyPr/>
            <a:lstStyle/>
            <a:p>
              <a:endParaRPr lang="en-US"/>
            </a:p>
          </p:txBody>
        </p:sp>
      </p:grpSp>
      <p:grpSp>
        <p:nvGrpSpPr>
          <p:cNvPr id="8" name="Group 8"/>
          <p:cNvGrpSpPr/>
          <p:nvPr/>
        </p:nvGrpSpPr>
        <p:grpSpPr>
          <a:xfrm>
            <a:off x="9351508" y="7454817"/>
            <a:ext cx="3568773" cy="2466987"/>
            <a:chOff x="0" y="0"/>
            <a:chExt cx="1049937" cy="725790"/>
          </a:xfrm>
        </p:grpSpPr>
        <p:sp>
          <p:nvSpPr>
            <p:cNvPr id="9" name="Freeform 9"/>
            <p:cNvSpPr/>
            <p:nvPr/>
          </p:nvSpPr>
          <p:spPr>
            <a:xfrm>
              <a:off x="0" y="0"/>
              <a:ext cx="1049937" cy="725790"/>
            </a:xfrm>
            <a:custGeom>
              <a:avLst/>
              <a:gdLst/>
              <a:ahLst/>
              <a:cxnLst/>
              <a:rect l="l" t="t" r="r" b="b"/>
              <a:pathLst>
                <a:path w="1049937" h="725790">
                  <a:moveTo>
                    <a:pt x="49895" y="0"/>
                  </a:moveTo>
                  <a:lnTo>
                    <a:pt x="1000042" y="0"/>
                  </a:lnTo>
                  <a:cubicBezTo>
                    <a:pt x="1027598" y="0"/>
                    <a:pt x="1049937" y="22339"/>
                    <a:pt x="1049937" y="49895"/>
                  </a:cubicBezTo>
                  <a:lnTo>
                    <a:pt x="1049937" y="675895"/>
                  </a:lnTo>
                  <a:cubicBezTo>
                    <a:pt x="1049937" y="689128"/>
                    <a:pt x="1044680" y="701819"/>
                    <a:pt x="1035323" y="711176"/>
                  </a:cubicBezTo>
                  <a:cubicBezTo>
                    <a:pt x="1025966" y="720533"/>
                    <a:pt x="1013275" y="725790"/>
                    <a:pt x="1000042" y="725790"/>
                  </a:cubicBezTo>
                  <a:lnTo>
                    <a:pt x="49895" y="725790"/>
                  </a:lnTo>
                  <a:cubicBezTo>
                    <a:pt x="36662" y="725790"/>
                    <a:pt x="23971" y="720533"/>
                    <a:pt x="14614" y="711176"/>
                  </a:cubicBezTo>
                  <a:cubicBezTo>
                    <a:pt x="5257" y="701819"/>
                    <a:pt x="0" y="689128"/>
                    <a:pt x="0" y="675895"/>
                  </a:cubicBezTo>
                  <a:lnTo>
                    <a:pt x="0" y="49895"/>
                  </a:lnTo>
                  <a:cubicBezTo>
                    <a:pt x="0" y="36662"/>
                    <a:pt x="5257" y="23971"/>
                    <a:pt x="14614" y="14614"/>
                  </a:cubicBezTo>
                  <a:cubicBezTo>
                    <a:pt x="23971" y="5257"/>
                    <a:pt x="36662" y="0"/>
                    <a:pt x="49895" y="0"/>
                  </a:cubicBezTo>
                  <a:close/>
                </a:path>
              </a:pathLst>
            </a:custGeom>
            <a:blipFill>
              <a:blip r:embed="rId6"/>
              <a:stretch>
                <a:fillRect l="-1780" r="-1780"/>
              </a:stretch>
            </a:blipFill>
          </p:spPr>
          <p:txBody>
            <a:bodyPr/>
            <a:lstStyle/>
            <a:p>
              <a:endParaRPr lang="en-US"/>
            </a:p>
          </p:txBody>
        </p:sp>
      </p:grpSp>
      <p:grpSp>
        <p:nvGrpSpPr>
          <p:cNvPr id="10" name="Group 10"/>
          <p:cNvGrpSpPr/>
          <p:nvPr/>
        </p:nvGrpSpPr>
        <p:grpSpPr>
          <a:xfrm>
            <a:off x="13358431" y="7454817"/>
            <a:ext cx="3568773" cy="2466987"/>
            <a:chOff x="0" y="0"/>
            <a:chExt cx="1049937" cy="725790"/>
          </a:xfrm>
        </p:grpSpPr>
        <p:sp>
          <p:nvSpPr>
            <p:cNvPr id="11" name="Freeform 11"/>
            <p:cNvSpPr/>
            <p:nvPr/>
          </p:nvSpPr>
          <p:spPr>
            <a:xfrm>
              <a:off x="0" y="0"/>
              <a:ext cx="1049937" cy="725790"/>
            </a:xfrm>
            <a:custGeom>
              <a:avLst/>
              <a:gdLst/>
              <a:ahLst/>
              <a:cxnLst/>
              <a:rect l="l" t="t" r="r" b="b"/>
              <a:pathLst>
                <a:path w="1049937" h="725790">
                  <a:moveTo>
                    <a:pt x="49895" y="0"/>
                  </a:moveTo>
                  <a:lnTo>
                    <a:pt x="1000042" y="0"/>
                  </a:lnTo>
                  <a:cubicBezTo>
                    <a:pt x="1027598" y="0"/>
                    <a:pt x="1049937" y="22339"/>
                    <a:pt x="1049937" y="49895"/>
                  </a:cubicBezTo>
                  <a:lnTo>
                    <a:pt x="1049937" y="675895"/>
                  </a:lnTo>
                  <a:cubicBezTo>
                    <a:pt x="1049937" y="689128"/>
                    <a:pt x="1044680" y="701819"/>
                    <a:pt x="1035323" y="711176"/>
                  </a:cubicBezTo>
                  <a:cubicBezTo>
                    <a:pt x="1025966" y="720533"/>
                    <a:pt x="1013275" y="725790"/>
                    <a:pt x="1000042" y="725790"/>
                  </a:cubicBezTo>
                  <a:lnTo>
                    <a:pt x="49895" y="725790"/>
                  </a:lnTo>
                  <a:cubicBezTo>
                    <a:pt x="36662" y="725790"/>
                    <a:pt x="23971" y="720533"/>
                    <a:pt x="14614" y="711176"/>
                  </a:cubicBezTo>
                  <a:cubicBezTo>
                    <a:pt x="5257" y="701819"/>
                    <a:pt x="0" y="689128"/>
                    <a:pt x="0" y="675895"/>
                  </a:cubicBezTo>
                  <a:lnTo>
                    <a:pt x="0" y="49895"/>
                  </a:lnTo>
                  <a:cubicBezTo>
                    <a:pt x="0" y="36662"/>
                    <a:pt x="5257" y="23971"/>
                    <a:pt x="14614" y="14614"/>
                  </a:cubicBezTo>
                  <a:cubicBezTo>
                    <a:pt x="23971" y="5257"/>
                    <a:pt x="36662" y="0"/>
                    <a:pt x="49895" y="0"/>
                  </a:cubicBezTo>
                  <a:close/>
                </a:path>
              </a:pathLst>
            </a:custGeom>
            <a:blipFill>
              <a:blip r:embed="rId7"/>
              <a:stretch>
                <a:fillRect l="-1877" r="-1877"/>
              </a:stretch>
            </a:blipFill>
          </p:spPr>
          <p:txBody>
            <a:bodyPr/>
            <a:lstStyle/>
            <a:p>
              <a:endParaRPr lang="en-US"/>
            </a:p>
          </p:txBody>
        </p:sp>
      </p:grpSp>
      <p:sp>
        <p:nvSpPr>
          <p:cNvPr id="12" name="TextBox 12"/>
          <p:cNvSpPr txBox="1"/>
          <p:nvPr/>
        </p:nvSpPr>
        <p:spPr>
          <a:xfrm>
            <a:off x="5663809" y="2789471"/>
            <a:ext cx="2823565" cy="728345"/>
          </a:xfrm>
          <a:prstGeom prst="rect">
            <a:avLst/>
          </a:prstGeom>
        </p:spPr>
        <p:txBody>
          <a:bodyPr lIns="0" tIns="0" rIns="0" bIns="0" rtlCol="0" anchor="t">
            <a:spAutoFit/>
          </a:bodyPr>
          <a:lstStyle/>
          <a:p>
            <a:pPr algn="ctr">
              <a:lnSpc>
                <a:spcPts val="2800"/>
              </a:lnSpc>
            </a:pPr>
            <a:r>
              <a:rPr lang="en-US" sz="2800" b="1">
                <a:solidFill>
                  <a:srgbClr val="FAFAFA"/>
                </a:solidFill>
                <a:latin typeface="Red Hat Display Bold"/>
                <a:ea typeface="Red Hat Display Bold"/>
                <a:cs typeface="Red Hat Display Bold"/>
                <a:sym typeface="Red Hat Display Bold"/>
              </a:rPr>
              <a:t>Data Collection Method</a:t>
            </a:r>
          </a:p>
        </p:txBody>
      </p:sp>
      <p:sp>
        <p:nvSpPr>
          <p:cNvPr id="13" name="TextBox 13"/>
          <p:cNvSpPr txBox="1"/>
          <p:nvPr/>
        </p:nvSpPr>
        <p:spPr>
          <a:xfrm>
            <a:off x="5302764" y="3803566"/>
            <a:ext cx="3545656" cy="3232150"/>
          </a:xfrm>
          <a:prstGeom prst="rect">
            <a:avLst/>
          </a:prstGeom>
        </p:spPr>
        <p:txBody>
          <a:bodyPr lIns="0" tIns="0" rIns="0" bIns="0" rtlCol="0" anchor="t">
            <a:spAutoFit/>
          </a:bodyPr>
          <a:lstStyle/>
          <a:p>
            <a:pPr algn="ctr">
              <a:lnSpc>
                <a:spcPts val="2000"/>
              </a:lnSpc>
            </a:pPr>
            <a:r>
              <a:rPr lang="en-US" sz="2000">
                <a:solidFill>
                  <a:srgbClr val="FAFAFA"/>
                </a:solidFill>
                <a:latin typeface="Red Hat Display"/>
                <a:ea typeface="Red Hat Display"/>
                <a:cs typeface="Red Hat Display"/>
                <a:sym typeface="Red Hat Display"/>
              </a:rPr>
              <a:t>Data collection methods for e-voting research include surveys to assess user opinions on security and trust, interviews with experts to explore system concerns, and experiments or simulations to test performance and security. Additionally, case studies and focus groups provide insights into real-world system effectiveness and user experience.</a:t>
            </a:r>
          </a:p>
        </p:txBody>
      </p:sp>
      <p:sp>
        <p:nvSpPr>
          <p:cNvPr id="14" name="TextBox 14"/>
          <p:cNvSpPr txBox="1"/>
          <p:nvPr/>
        </p:nvSpPr>
        <p:spPr>
          <a:xfrm>
            <a:off x="9873736" y="2789471"/>
            <a:ext cx="2396985" cy="728345"/>
          </a:xfrm>
          <a:prstGeom prst="rect">
            <a:avLst/>
          </a:prstGeom>
        </p:spPr>
        <p:txBody>
          <a:bodyPr lIns="0" tIns="0" rIns="0" bIns="0" rtlCol="0" anchor="t">
            <a:spAutoFit/>
          </a:bodyPr>
          <a:lstStyle/>
          <a:p>
            <a:pPr algn="ctr">
              <a:lnSpc>
                <a:spcPts val="2800"/>
              </a:lnSpc>
            </a:pPr>
            <a:r>
              <a:rPr lang="en-US" sz="2800" b="1">
                <a:solidFill>
                  <a:srgbClr val="FAFAFA"/>
                </a:solidFill>
                <a:latin typeface="Red Hat Display Bold"/>
                <a:ea typeface="Red Hat Display Bold"/>
                <a:cs typeface="Red Hat Display Bold"/>
                <a:sym typeface="Red Hat Display Bold"/>
              </a:rPr>
              <a:t>Sample Size &amp; Participants</a:t>
            </a:r>
          </a:p>
        </p:txBody>
      </p:sp>
      <p:sp>
        <p:nvSpPr>
          <p:cNvPr id="15" name="TextBox 15"/>
          <p:cNvSpPr txBox="1"/>
          <p:nvPr/>
        </p:nvSpPr>
        <p:spPr>
          <a:xfrm>
            <a:off x="9321560" y="3555916"/>
            <a:ext cx="3545656" cy="3727450"/>
          </a:xfrm>
          <a:prstGeom prst="rect">
            <a:avLst/>
          </a:prstGeom>
        </p:spPr>
        <p:txBody>
          <a:bodyPr lIns="0" tIns="0" rIns="0" bIns="0" rtlCol="0" anchor="t">
            <a:spAutoFit/>
          </a:bodyPr>
          <a:lstStyle/>
          <a:p>
            <a:pPr algn="ctr">
              <a:lnSpc>
                <a:spcPts val="2000"/>
              </a:lnSpc>
            </a:pPr>
            <a:r>
              <a:rPr lang="en-US" sz="2000">
                <a:solidFill>
                  <a:srgbClr val="FAFAFA"/>
                </a:solidFill>
                <a:latin typeface="Red Hat Display"/>
                <a:ea typeface="Red Hat Display"/>
                <a:cs typeface="Red Hat Display"/>
                <a:sym typeface="Red Hat Display"/>
              </a:rPr>
              <a:t>E-voting research typically involves a diverse group of voters to assess trust and privacy, alongside cybersecurity experts and election officials to evaluate system security and operational concerns. The sample size can range from hundreds to thousands for surveys and experiments, while interviews and focus groups usually involve smaller, targeted groups for in-depth insights.</a:t>
            </a:r>
          </a:p>
        </p:txBody>
      </p:sp>
      <p:sp>
        <p:nvSpPr>
          <p:cNvPr id="16" name="TextBox 16"/>
          <p:cNvSpPr txBox="1"/>
          <p:nvPr/>
        </p:nvSpPr>
        <p:spPr>
          <a:xfrm>
            <a:off x="1711401" y="2965683"/>
            <a:ext cx="2852149" cy="375920"/>
          </a:xfrm>
          <a:prstGeom prst="rect">
            <a:avLst/>
          </a:prstGeom>
        </p:spPr>
        <p:txBody>
          <a:bodyPr lIns="0" tIns="0" rIns="0" bIns="0" rtlCol="0" anchor="t">
            <a:spAutoFit/>
          </a:bodyPr>
          <a:lstStyle/>
          <a:p>
            <a:pPr algn="ctr">
              <a:lnSpc>
                <a:spcPts val="2800"/>
              </a:lnSpc>
            </a:pPr>
            <a:r>
              <a:rPr lang="en-US" sz="2800" b="1">
                <a:solidFill>
                  <a:srgbClr val="FAFAFA"/>
                </a:solidFill>
                <a:latin typeface="Red Hat Display Bold"/>
                <a:ea typeface="Red Hat Display Bold"/>
                <a:cs typeface="Red Hat Display Bold"/>
                <a:sym typeface="Red Hat Display Bold"/>
              </a:rPr>
              <a:t>Research Design </a:t>
            </a:r>
          </a:p>
        </p:txBody>
      </p:sp>
      <p:sp>
        <p:nvSpPr>
          <p:cNvPr id="17" name="TextBox 17"/>
          <p:cNvSpPr txBox="1"/>
          <p:nvPr/>
        </p:nvSpPr>
        <p:spPr>
          <a:xfrm>
            <a:off x="1364647" y="4051216"/>
            <a:ext cx="3545656" cy="2736850"/>
          </a:xfrm>
          <a:prstGeom prst="rect">
            <a:avLst/>
          </a:prstGeom>
        </p:spPr>
        <p:txBody>
          <a:bodyPr lIns="0" tIns="0" rIns="0" bIns="0" rtlCol="0" anchor="t">
            <a:spAutoFit/>
          </a:bodyPr>
          <a:lstStyle/>
          <a:p>
            <a:pPr algn="ctr">
              <a:lnSpc>
                <a:spcPts val="2000"/>
              </a:lnSpc>
            </a:pPr>
            <a:r>
              <a:rPr lang="en-US" sz="2000">
                <a:solidFill>
                  <a:srgbClr val="FAFAFA"/>
                </a:solidFill>
                <a:latin typeface="Red Hat Display"/>
                <a:ea typeface="Red Hat Display"/>
                <a:cs typeface="Red Hat Display"/>
                <a:sym typeface="Red Hat Display"/>
              </a:rPr>
              <a:t>E-voting research uses a mixed-methods approach, combining quantitative analysis of security and system performance with qualitative methods like interviews to understand user trust and privacy concerns, offering a comprehensive evaluation of both technical and user experience aspects.</a:t>
            </a:r>
          </a:p>
        </p:txBody>
      </p:sp>
      <p:sp>
        <p:nvSpPr>
          <p:cNvPr id="18" name="TextBox 18"/>
          <p:cNvSpPr txBox="1"/>
          <p:nvPr/>
        </p:nvSpPr>
        <p:spPr>
          <a:xfrm>
            <a:off x="1364647" y="1114425"/>
            <a:ext cx="15558705"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Methodology</a:t>
            </a:r>
          </a:p>
        </p:txBody>
      </p:sp>
      <p:sp>
        <p:nvSpPr>
          <p:cNvPr id="19" name="TextBox 19"/>
          <p:cNvSpPr txBox="1"/>
          <p:nvPr/>
        </p:nvSpPr>
        <p:spPr>
          <a:xfrm>
            <a:off x="13952954" y="2789471"/>
            <a:ext cx="2320460" cy="728345"/>
          </a:xfrm>
          <a:prstGeom prst="rect">
            <a:avLst/>
          </a:prstGeom>
        </p:spPr>
        <p:txBody>
          <a:bodyPr lIns="0" tIns="0" rIns="0" bIns="0" rtlCol="0" anchor="t">
            <a:spAutoFit/>
          </a:bodyPr>
          <a:lstStyle/>
          <a:p>
            <a:pPr algn="ctr">
              <a:lnSpc>
                <a:spcPts val="2800"/>
              </a:lnSpc>
            </a:pPr>
            <a:r>
              <a:rPr lang="en-US" sz="2800" b="1">
                <a:solidFill>
                  <a:srgbClr val="FAFAFA"/>
                </a:solidFill>
                <a:latin typeface="Red Hat Display Bold"/>
                <a:ea typeface="Red Hat Display Bold"/>
                <a:cs typeface="Red Hat Display Bold"/>
                <a:sym typeface="Red Hat Display Bold"/>
              </a:rPr>
              <a:t>Data Analysis &amp; Techniques</a:t>
            </a:r>
          </a:p>
        </p:txBody>
      </p:sp>
      <p:sp>
        <p:nvSpPr>
          <p:cNvPr id="20" name="TextBox 20"/>
          <p:cNvSpPr txBox="1"/>
          <p:nvPr/>
        </p:nvSpPr>
        <p:spPr>
          <a:xfrm>
            <a:off x="13358431" y="3927391"/>
            <a:ext cx="3545656" cy="2984500"/>
          </a:xfrm>
          <a:prstGeom prst="rect">
            <a:avLst/>
          </a:prstGeom>
        </p:spPr>
        <p:txBody>
          <a:bodyPr lIns="0" tIns="0" rIns="0" bIns="0" rtlCol="0" anchor="t">
            <a:spAutoFit/>
          </a:bodyPr>
          <a:lstStyle/>
          <a:p>
            <a:pPr algn="ctr">
              <a:lnSpc>
                <a:spcPts val="2000"/>
              </a:lnSpc>
            </a:pPr>
            <a:r>
              <a:rPr lang="en-US" sz="2000">
                <a:solidFill>
                  <a:srgbClr val="FAFAFA"/>
                </a:solidFill>
                <a:latin typeface="Red Hat Display"/>
                <a:ea typeface="Red Hat Display"/>
                <a:cs typeface="Red Hat Display"/>
                <a:sym typeface="Red Hat Display"/>
              </a:rPr>
              <a:t>Data analysis techniques in e-voting research include statistical analysis for evaluating security and performance, thematic analysis for identifying patterns in user feedback, and comparative analysis to compare systems across contexts. Simulation-based analysis is also used to test system behavior under various conditions.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534033" y="2315028"/>
            <a:ext cx="17219934" cy="7426504"/>
          </a:xfrm>
          <a:custGeom>
            <a:avLst/>
            <a:gdLst/>
            <a:ahLst/>
            <a:cxnLst/>
            <a:rect l="l" t="t" r="r" b="b"/>
            <a:pathLst>
              <a:path w="17219934" h="7426504">
                <a:moveTo>
                  <a:pt x="0" y="0"/>
                </a:moveTo>
                <a:lnTo>
                  <a:pt x="17219934" y="0"/>
                </a:lnTo>
                <a:lnTo>
                  <a:pt x="17219934" y="7426503"/>
                </a:lnTo>
                <a:lnTo>
                  <a:pt x="0" y="7426503"/>
                </a:lnTo>
                <a:lnTo>
                  <a:pt x="0" y="0"/>
                </a:lnTo>
                <a:close/>
              </a:path>
            </a:pathLst>
          </a:custGeom>
          <a:blipFill>
            <a:blip r:embed="rId3"/>
            <a:stretch>
              <a:fillRect l="-8511" t="-37784" r="-8187" b="-14424"/>
            </a:stretch>
          </a:blipFill>
          <a:ln w="19050" cap="rnd">
            <a:solidFill>
              <a:srgbClr val="465063"/>
            </a:solidFill>
            <a:prstDash val="solid"/>
            <a:round/>
          </a:ln>
        </p:spPr>
        <p:txBody>
          <a:bodyPr/>
          <a:lstStyle/>
          <a:p>
            <a:endParaRPr lang="en-US"/>
          </a:p>
        </p:txBody>
      </p:sp>
      <p:sp>
        <p:nvSpPr>
          <p:cNvPr id="4" name="Freeform 4"/>
          <p:cNvSpPr/>
          <p:nvPr/>
        </p:nvSpPr>
        <p:spPr>
          <a:xfrm>
            <a:off x="2901665" y="4509990"/>
            <a:ext cx="4811636" cy="4875306"/>
          </a:xfrm>
          <a:custGeom>
            <a:avLst/>
            <a:gdLst/>
            <a:ahLst/>
            <a:cxnLst/>
            <a:rect l="l" t="t" r="r" b="b"/>
            <a:pathLst>
              <a:path w="4811636" h="4875306">
                <a:moveTo>
                  <a:pt x="0" y="0"/>
                </a:moveTo>
                <a:lnTo>
                  <a:pt x="4811636" y="0"/>
                </a:lnTo>
                <a:lnTo>
                  <a:pt x="4811636" y="4875306"/>
                </a:lnTo>
                <a:lnTo>
                  <a:pt x="0" y="4875306"/>
                </a:lnTo>
                <a:lnTo>
                  <a:pt x="0" y="0"/>
                </a:lnTo>
                <a:close/>
              </a:path>
            </a:pathLst>
          </a:custGeom>
          <a:blipFill>
            <a:blip r:embed="rId4"/>
            <a:stretch>
              <a:fillRect/>
            </a:stretch>
          </a:blipFill>
        </p:spPr>
        <p:txBody>
          <a:bodyPr/>
          <a:lstStyle/>
          <a:p>
            <a:endParaRPr lang="en-US"/>
          </a:p>
        </p:txBody>
      </p:sp>
      <p:sp>
        <p:nvSpPr>
          <p:cNvPr id="5" name="Freeform 5"/>
          <p:cNvSpPr/>
          <p:nvPr/>
        </p:nvSpPr>
        <p:spPr>
          <a:xfrm>
            <a:off x="11226344" y="4518143"/>
            <a:ext cx="3542551" cy="4875306"/>
          </a:xfrm>
          <a:custGeom>
            <a:avLst/>
            <a:gdLst/>
            <a:ahLst/>
            <a:cxnLst/>
            <a:rect l="l" t="t" r="r" b="b"/>
            <a:pathLst>
              <a:path w="3542551" h="4875306">
                <a:moveTo>
                  <a:pt x="0" y="0"/>
                </a:moveTo>
                <a:lnTo>
                  <a:pt x="3542550" y="0"/>
                </a:lnTo>
                <a:lnTo>
                  <a:pt x="3542550" y="4875307"/>
                </a:lnTo>
                <a:lnTo>
                  <a:pt x="0" y="4875307"/>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364647" y="1114425"/>
            <a:ext cx="15558705"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Project Overview</a:t>
            </a:r>
          </a:p>
        </p:txBody>
      </p:sp>
      <p:sp>
        <p:nvSpPr>
          <p:cNvPr id="7" name="TextBox 7"/>
          <p:cNvSpPr txBox="1"/>
          <p:nvPr/>
        </p:nvSpPr>
        <p:spPr>
          <a:xfrm>
            <a:off x="1028700" y="2732523"/>
            <a:ext cx="16230600" cy="1804918"/>
          </a:xfrm>
          <a:prstGeom prst="rect">
            <a:avLst/>
          </a:prstGeom>
        </p:spPr>
        <p:txBody>
          <a:bodyPr lIns="0" tIns="0" rIns="0" bIns="0" rtlCol="0" anchor="t">
            <a:spAutoFit/>
          </a:bodyPr>
          <a:lstStyle/>
          <a:p>
            <a:pPr algn="just">
              <a:lnSpc>
                <a:spcPts val="2800"/>
              </a:lnSpc>
              <a:spcBef>
                <a:spcPct val="0"/>
              </a:spcBef>
            </a:pPr>
            <a:r>
              <a:rPr lang="en-US" sz="2800" b="1" dirty="0">
                <a:solidFill>
                  <a:srgbClr val="FAFAFA"/>
                </a:solidFill>
                <a:latin typeface="Red Hat Display Bold"/>
                <a:ea typeface="Red Hat Display Bold"/>
                <a:cs typeface="Red Hat Display Bold"/>
                <a:sym typeface="Red Hat Display Bold"/>
              </a:rPr>
              <a:t>The evoting.py application is a web-based voting system built using Flask. It allows users to cast votes for candidates securely and sends confirmation emails to voters. The application uses encryption to protect the votes and provides a simple interface for both voting and the </a:t>
            </a:r>
            <a:r>
              <a:rPr lang="en-US" sz="2800" b="1">
                <a:solidFill>
                  <a:srgbClr val="FAFAFA"/>
                </a:solidFill>
                <a:latin typeface="Red Hat Display Bold"/>
                <a:ea typeface="Red Hat Display Bold"/>
                <a:cs typeface="Red Hat Display Bold"/>
                <a:sym typeface="Red Hat Display Bold"/>
              </a:rPr>
              <a:t>voting counter. </a:t>
            </a:r>
            <a:r>
              <a:rPr lang="en-US" sz="2800" b="1" dirty="0">
                <a:solidFill>
                  <a:srgbClr val="FAFAFA"/>
                </a:solidFill>
                <a:latin typeface="Red Hat Display Bold"/>
                <a:ea typeface="Red Hat Display Bold"/>
                <a:cs typeface="Red Hat Display Bold"/>
                <a:sym typeface="Red Hat Display Bold"/>
              </a:rPr>
              <a:t>It also converts the voters’ credentials into a token number for privacy purpose and sends an automatic e-mail to the voters to confirm their votes.</a:t>
            </a:r>
          </a:p>
        </p:txBody>
      </p:sp>
      <p:sp>
        <p:nvSpPr>
          <p:cNvPr id="8" name="TextBox 8"/>
          <p:cNvSpPr txBox="1"/>
          <p:nvPr/>
        </p:nvSpPr>
        <p:spPr>
          <a:xfrm>
            <a:off x="11080388" y="9413871"/>
            <a:ext cx="3834461" cy="245745"/>
          </a:xfrm>
          <a:prstGeom prst="rect">
            <a:avLst/>
          </a:prstGeom>
        </p:spPr>
        <p:txBody>
          <a:bodyPr lIns="0" tIns="0" rIns="0" bIns="0" rtlCol="0" anchor="t">
            <a:spAutoFit/>
          </a:bodyPr>
          <a:lstStyle/>
          <a:p>
            <a:pPr algn="ctr">
              <a:lnSpc>
                <a:spcPts val="1800"/>
              </a:lnSpc>
              <a:spcBef>
                <a:spcPct val="0"/>
              </a:spcBef>
            </a:pPr>
            <a:r>
              <a:rPr lang="en-US" sz="1800" u="sng">
                <a:solidFill>
                  <a:srgbClr val="FAFAFA"/>
                </a:solidFill>
                <a:latin typeface="Red Hat Display"/>
                <a:ea typeface="Red Hat Display"/>
                <a:cs typeface="Red Hat Display"/>
                <a:sym typeface="Red Hat Display"/>
                <a:hlinkClick r:id="rId6" tooltip="https://10.17.5.10/vote"/>
              </a:rPr>
              <a:t>https://10.17.5.10:443/vote </a:t>
            </a:r>
          </a:p>
        </p:txBody>
      </p:sp>
      <p:sp>
        <p:nvSpPr>
          <p:cNvPr id="9" name="TextBox 9"/>
          <p:cNvSpPr txBox="1"/>
          <p:nvPr/>
        </p:nvSpPr>
        <p:spPr>
          <a:xfrm>
            <a:off x="3390252" y="9413871"/>
            <a:ext cx="3834461" cy="245745"/>
          </a:xfrm>
          <a:prstGeom prst="rect">
            <a:avLst/>
          </a:prstGeom>
        </p:spPr>
        <p:txBody>
          <a:bodyPr lIns="0" tIns="0" rIns="0" bIns="0" rtlCol="0" anchor="t">
            <a:spAutoFit/>
          </a:bodyPr>
          <a:lstStyle/>
          <a:p>
            <a:pPr algn="ctr">
              <a:lnSpc>
                <a:spcPts val="1800"/>
              </a:lnSpc>
              <a:spcBef>
                <a:spcPct val="0"/>
              </a:spcBef>
            </a:pPr>
            <a:r>
              <a:rPr lang="en-US" sz="1800" u="sng">
                <a:solidFill>
                  <a:srgbClr val="FAFAFA"/>
                </a:solidFill>
                <a:latin typeface="Red Hat Display"/>
                <a:ea typeface="Red Hat Display"/>
                <a:cs typeface="Red Hat Display"/>
                <a:sym typeface="Red Hat Display"/>
                <a:hlinkClick r:id="rId7" tooltip="https://10.17.5.10"/>
              </a:rPr>
              <a:t>https://10.17.5.10:443/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534033" y="2315028"/>
            <a:ext cx="17219934" cy="7426504"/>
          </a:xfrm>
          <a:custGeom>
            <a:avLst/>
            <a:gdLst/>
            <a:ahLst/>
            <a:cxnLst/>
            <a:rect l="l" t="t" r="r" b="b"/>
            <a:pathLst>
              <a:path w="17219934" h="7426504">
                <a:moveTo>
                  <a:pt x="0" y="0"/>
                </a:moveTo>
                <a:lnTo>
                  <a:pt x="17219934" y="0"/>
                </a:lnTo>
                <a:lnTo>
                  <a:pt x="17219934" y="7426503"/>
                </a:lnTo>
                <a:lnTo>
                  <a:pt x="0" y="7426503"/>
                </a:lnTo>
                <a:lnTo>
                  <a:pt x="0" y="0"/>
                </a:lnTo>
                <a:close/>
              </a:path>
            </a:pathLst>
          </a:custGeom>
          <a:blipFill>
            <a:blip r:embed="rId3"/>
            <a:stretch>
              <a:fillRect l="-8511" t="-37784" r="-8187" b="-14424"/>
            </a:stretch>
          </a:blipFill>
          <a:ln w="19050" cap="rnd">
            <a:solidFill>
              <a:srgbClr val="465063"/>
            </a:solidFill>
            <a:prstDash val="solid"/>
            <a:round/>
          </a:ln>
        </p:spPr>
        <p:txBody>
          <a:bodyPr/>
          <a:lstStyle/>
          <a:p>
            <a:endParaRPr lang="en-US"/>
          </a:p>
        </p:txBody>
      </p:sp>
      <p:sp>
        <p:nvSpPr>
          <p:cNvPr id="4" name="Freeform 4"/>
          <p:cNvSpPr/>
          <p:nvPr/>
        </p:nvSpPr>
        <p:spPr>
          <a:xfrm>
            <a:off x="1786778" y="3423980"/>
            <a:ext cx="2846540" cy="5834320"/>
          </a:xfrm>
          <a:custGeom>
            <a:avLst/>
            <a:gdLst/>
            <a:ahLst/>
            <a:cxnLst/>
            <a:rect l="l" t="t" r="r" b="b"/>
            <a:pathLst>
              <a:path w="2846540" h="5834320">
                <a:moveTo>
                  <a:pt x="0" y="0"/>
                </a:moveTo>
                <a:lnTo>
                  <a:pt x="2846540" y="0"/>
                </a:lnTo>
                <a:lnTo>
                  <a:pt x="2846540" y="5834320"/>
                </a:lnTo>
                <a:lnTo>
                  <a:pt x="0" y="5834320"/>
                </a:lnTo>
                <a:lnTo>
                  <a:pt x="0" y="0"/>
                </a:lnTo>
                <a:close/>
              </a:path>
            </a:pathLst>
          </a:custGeom>
          <a:blipFill>
            <a:blip r:embed="rId4"/>
            <a:stretch>
              <a:fillRect/>
            </a:stretch>
          </a:blipFill>
        </p:spPr>
        <p:txBody>
          <a:bodyPr/>
          <a:lstStyle/>
          <a:p>
            <a:endParaRPr lang="en-US"/>
          </a:p>
        </p:txBody>
      </p:sp>
      <p:sp>
        <p:nvSpPr>
          <p:cNvPr id="5" name="Freeform 5"/>
          <p:cNvSpPr/>
          <p:nvPr/>
        </p:nvSpPr>
        <p:spPr>
          <a:xfrm>
            <a:off x="5299006" y="4432450"/>
            <a:ext cx="11624347" cy="4143503"/>
          </a:xfrm>
          <a:custGeom>
            <a:avLst/>
            <a:gdLst/>
            <a:ahLst/>
            <a:cxnLst/>
            <a:rect l="l" t="t" r="r" b="b"/>
            <a:pathLst>
              <a:path w="11624347" h="4143503">
                <a:moveTo>
                  <a:pt x="0" y="0"/>
                </a:moveTo>
                <a:lnTo>
                  <a:pt x="11624347" y="0"/>
                </a:lnTo>
                <a:lnTo>
                  <a:pt x="11624347" y="4143503"/>
                </a:lnTo>
                <a:lnTo>
                  <a:pt x="0" y="4143503"/>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364647" y="1114425"/>
            <a:ext cx="15558705"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Project Overview</a:t>
            </a:r>
          </a:p>
        </p:txBody>
      </p:sp>
      <p:sp>
        <p:nvSpPr>
          <p:cNvPr id="7" name="TextBox 7"/>
          <p:cNvSpPr txBox="1"/>
          <p:nvPr/>
        </p:nvSpPr>
        <p:spPr>
          <a:xfrm>
            <a:off x="9193949" y="9413871"/>
            <a:ext cx="3834461" cy="245745"/>
          </a:xfrm>
          <a:prstGeom prst="rect">
            <a:avLst/>
          </a:prstGeom>
        </p:spPr>
        <p:txBody>
          <a:bodyPr lIns="0" tIns="0" rIns="0" bIns="0" rtlCol="0" anchor="t">
            <a:spAutoFit/>
          </a:bodyPr>
          <a:lstStyle/>
          <a:p>
            <a:pPr algn="ctr">
              <a:lnSpc>
                <a:spcPts val="1800"/>
              </a:lnSpc>
              <a:spcBef>
                <a:spcPct val="0"/>
              </a:spcBef>
            </a:pPr>
            <a:r>
              <a:rPr lang="en-US" sz="1800" u="sng" dirty="0">
                <a:solidFill>
                  <a:srgbClr val="0000FF"/>
                </a:solidFill>
                <a:latin typeface="Red Hat Display"/>
                <a:ea typeface="Red Hat Display"/>
                <a:cs typeface="Red Hat Display"/>
                <a:sym typeface="Red Hat Display"/>
                <a:hlinkClick r:id="rId6" tooltip="https://10.17.5.10/voting_list">
                  <a:extLst>
                    <a:ext uri="{A12FA001-AC4F-418D-AE19-62706E023703}">
                      <ahyp:hlinkClr xmlns:ahyp="http://schemas.microsoft.com/office/drawing/2018/hyperlinkcolor" val="tx"/>
                    </a:ext>
                  </a:extLst>
                </a:hlinkClick>
              </a:rPr>
              <a:t>https://10.17.5.10:443/</a:t>
            </a:r>
            <a:r>
              <a:rPr lang="en-US" sz="1800" u="sng" dirty="0">
                <a:solidFill>
                  <a:srgbClr val="2618DE"/>
                </a:solidFill>
                <a:latin typeface="Red Hat Display"/>
                <a:ea typeface="Red Hat Display"/>
                <a:cs typeface="Red Hat Display"/>
                <a:sym typeface="Red Hat Display"/>
                <a:hlinkClick r:id="rId6" tooltip="https://10.17.5.10/voting_list">
                  <a:extLst>
                    <a:ext uri="{A12FA001-AC4F-418D-AE19-62706E023703}">
                      <ahyp:hlinkClr xmlns:ahyp="http://schemas.microsoft.com/office/drawing/2018/hyperlinkcolor" val="tx"/>
                    </a:ext>
                  </a:extLst>
                </a:hlinkClick>
              </a:rPr>
              <a:t>vot</a:t>
            </a:r>
            <a:r>
              <a:rPr lang="en-US" sz="1800" dirty="0">
                <a:solidFill>
                  <a:srgbClr val="2618DE"/>
                </a:solidFill>
                <a:latin typeface="Red Hat Display"/>
                <a:ea typeface="Red Hat Display"/>
                <a:cs typeface="Red Hat Display"/>
                <a:sym typeface="Red Hat Display"/>
              </a:rPr>
              <a:t>ing_list</a:t>
            </a:r>
          </a:p>
        </p:txBody>
      </p:sp>
      <p:sp>
        <p:nvSpPr>
          <p:cNvPr id="8" name="TextBox 8"/>
          <p:cNvSpPr txBox="1"/>
          <p:nvPr/>
        </p:nvSpPr>
        <p:spPr>
          <a:xfrm>
            <a:off x="1292817" y="9413871"/>
            <a:ext cx="3834461" cy="245745"/>
          </a:xfrm>
          <a:prstGeom prst="rect">
            <a:avLst/>
          </a:prstGeom>
        </p:spPr>
        <p:txBody>
          <a:bodyPr lIns="0" tIns="0" rIns="0" bIns="0" rtlCol="0" anchor="t">
            <a:spAutoFit/>
          </a:bodyPr>
          <a:lstStyle/>
          <a:p>
            <a:pPr algn="ctr">
              <a:lnSpc>
                <a:spcPts val="1800"/>
              </a:lnSpc>
              <a:spcBef>
                <a:spcPct val="0"/>
              </a:spcBef>
            </a:pPr>
            <a:r>
              <a:rPr lang="en-US" sz="1800" u="sng">
                <a:solidFill>
                  <a:srgbClr val="FAFAFA"/>
                </a:solidFill>
                <a:latin typeface="Red Hat Display"/>
                <a:ea typeface="Red Hat Display"/>
                <a:cs typeface="Red Hat Display"/>
                <a:sym typeface="Red Hat Display"/>
                <a:hlinkClick r:id="rId7" tooltip="https://10.17.5.10/login"/>
              </a:rPr>
              <a:t>https://10.17.5.10:443/login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203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096000" cy="5598996"/>
            <a:chOff x="0" y="0"/>
            <a:chExt cx="1481879" cy="1361062"/>
          </a:xfrm>
        </p:grpSpPr>
        <p:sp>
          <p:nvSpPr>
            <p:cNvPr id="3" name="Freeform 3"/>
            <p:cNvSpPr/>
            <p:nvPr/>
          </p:nvSpPr>
          <p:spPr>
            <a:xfrm>
              <a:off x="0" y="0"/>
              <a:ext cx="1481879" cy="1361062"/>
            </a:xfrm>
            <a:custGeom>
              <a:avLst/>
              <a:gdLst/>
              <a:ahLst/>
              <a:cxnLst/>
              <a:rect l="l" t="t" r="r" b="b"/>
              <a:pathLst>
                <a:path w="1481879" h="1361062">
                  <a:moveTo>
                    <a:pt x="0" y="0"/>
                  </a:moveTo>
                  <a:lnTo>
                    <a:pt x="1481879" y="0"/>
                  </a:lnTo>
                  <a:lnTo>
                    <a:pt x="1481879" y="1361062"/>
                  </a:lnTo>
                  <a:lnTo>
                    <a:pt x="0" y="1361062"/>
                  </a:lnTo>
                  <a:close/>
                </a:path>
              </a:pathLst>
            </a:custGeom>
            <a:solidFill>
              <a:srgbClr val="31015C"/>
            </a:solidFill>
          </p:spPr>
          <p:txBody>
            <a:bodyPr/>
            <a:lstStyle/>
            <a:p>
              <a:endParaRPr lang="en-US"/>
            </a:p>
          </p:txBody>
        </p:sp>
        <p:sp>
          <p:nvSpPr>
            <p:cNvPr id="4" name="TextBox 4"/>
            <p:cNvSpPr txBox="1"/>
            <p:nvPr/>
          </p:nvSpPr>
          <p:spPr>
            <a:xfrm>
              <a:off x="0" y="57150"/>
              <a:ext cx="1481879" cy="1303912"/>
            </a:xfrm>
            <a:prstGeom prst="rect">
              <a:avLst/>
            </a:prstGeom>
          </p:spPr>
          <p:txBody>
            <a:bodyPr lIns="55039" tIns="55039" rIns="55039" bIns="55039" rtlCol="0" anchor="ctr"/>
            <a:lstStyle/>
            <a:p>
              <a:pPr algn="ctr">
                <a:lnSpc>
                  <a:spcPts val="2399"/>
                </a:lnSpc>
              </a:pPr>
              <a:endParaRPr/>
            </a:p>
          </p:txBody>
        </p:sp>
      </p:grpSp>
      <p:grpSp>
        <p:nvGrpSpPr>
          <p:cNvPr id="5" name="Group 5"/>
          <p:cNvGrpSpPr/>
          <p:nvPr/>
        </p:nvGrpSpPr>
        <p:grpSpPr>
          <a:xfrm>
            <a:off x="6096000" y="5598996"/>
            <a:ext cx="6096000" cy="4688004"/>
            <a:chOff x="0" y="0"/>
            <a:chExt cx="1481879" cy="1139609"/>
          </a:xfrm>
        </p:grpSpPr>
        <p:sp>
          <p:nvSpPr>
            <p:cNvPr id="6" name="Freeform 6"/>
            <p:cNvSpPr/>
            <p:nvPr/>
          </p:nvSpPr>
          <p:spPr>
            <a:xfrm>
              <a:off x="0" y="0"/>
              <a:ext cx="1481879" cy="1139609"/>
            </a:xfrm>
            <a:custGeom>
              <a:avLst/>
              <a:gdLst/>
              <a:ahLst/>
              <a:cxnLst/>
              <a:rect l="l" t="t" r="r" b="b"/>
              <a:pathLst>
                <a:path w="1481879" h="1139609">
                  <a:moveTo>
                    <a:pt x="0" y="0"/>
                  </a:moveTo>
                  <a:lnTo>
                    <a:pt x="1481879" y="0"/>
                  </a:lnTo>
                  <a:lnTo>
                    <a:pt x="1481879" y="1139609"/>
                  </a:lnTo>
                  <a:lnTo>
                    <a:pt x="0" y="1139609"/>
                  </a:lnTo>
                  <a:close/>
                </a:path>
              </a:pathLst>
            </a:custGeom>
            <a:solidFill>
              <a:srgbClr val="770065"/>
            </a:solidFill>
          </p:spPr>
          <p:txBody>
            <a:bodyPr/>
            <a:lstStyle/>
            <a:p>
              <a:endParaRPr lang="en-US"/>
            </a:p>
          </p:txBody>
        </p:sp>
        <p:sp>
          <p:nvSpPr>
            <p:cNvPr id="7" name="TextBox 7"/>
            <p:cNvSpPr txBox="1"/>
            <p:nvPr/>
          </p:nvSpPr>
          <p:spPr>
            <a:xfrm>
              <a:off x="0" y="57150"/>
              <a:ext cx="1481879" cy="1082459"/>
            </a:xfrm>
            <a:prstGeom prst="rect">
              <a:avLst/>
            </a:prstGeom>
          </p:spPr>
          <p:txBody>
            <a:bodyPr lIns="55039" tIns="55039" rIns="55039" bIns="55039" rtlCol="0" anchor="ctr"/>
            <a:lstStyle/>
            <a:p>
              <a:pPr algn="ctr">
                <a:lnSpc>
                  <a:spcPts val="2399"/>
                </a:lnSpc>
              </a:pPr>
              <a:endParaRPr/>
            </a:p>
          </p:txBody>
        </p:sp>
      </p:grpSp>
      <p:grpSp>
        <p:nvGrpSpPr>
          <p:cNvPr id="8" name="Group 8"/>
          <p:cNvGrpSpPr/>
          <p:nvPr/>
        </p:nvGrpSpPr>
        <p:grpSpPr>
          <a:xfrm>
            <a:off x="12192000" y="0"/>
            <a:ext cx="6096000" cy="5598996"/>
            <a:chOff x="0" y="0"/>
            <a:chExt cx="1481879" cy="1361062"/>
          </a:xfrm>
        </p:grpSpPr>
        <p:sp>
          <p:nvSpPr>
            <p:cNvPr id="9" name="Freeform 9"/>
            <p:cNvSpPr/>
            <p:nvPr/>
          </p:nvSpPr>
          <p:spPr>
            <a:xfrm>
              <a:off x="0" y="0"/>
              <a:ext cx="1481879" cy="1361062"/>
            </a:xfrm>
            <a:custGeom>
              <a:avLst/>
              <a:gdLst/>
              <a:ahLst/>
              <a:cxnLst/>
              <a:rect l="l" t="t" r="r" b="b"/>
              <a:pathLst>
                <a:path w="1481879" h="1361062">
                  <a:moveTo>
                    <a:pt x="0" y="0"/>
                  </a:moveTo>
                  <a:lnTo>
                    <a:pt x="1481879" y="0"/>
                  </a:lnTo>
                  <a:lnTo>
                    <a:pt x="1481879" y="1361062"/>
                  </a:lnTo>
                  <a:lnTo>
                    <a:pt x="0" y="1361062"/>
                  </a:lnTo>
                  <a:close/>
                </a:path>
              </a:pathLst>
            </a:custGeom>
            <a:solidFill>
              <a:srgbClr val="AE005A"/>
            </a:solidFill>
          </p:spPr>
          <p:txBody>
            <a:bodyPr/>
            <a:lstStyle/>
            <a:p>
              <a:endParaRPr lang="en-US"/>
            </a:p>
          </p:txBody>
        </p:sp>
        <p:sp>
          <p:nvSpPr>
            <p:cNvPr id="10" name="TextBox 10"/>
            <p:cNvSpPr txBox="1"/>
            <p:nvPr/>
          </p:nvSpPr>
          <p:spPr>
            <a:xfrm>
              <a:off x="0" y="57150"/>
              <a:ext cx="1481879" cy="1303912"/>
            </a:xfrm>
            <a:prstGeom prst="rect">
              <a:avLst/>
            </a:prstGeom>
          </p:spPr>
          <p:txBody>
            <a:bodyPr lIns="55039" tIns="55039" rIns="55039" bIns="55039" rtlCol="0" anchor="ctr"/>
            <a:lstStyle/>
            <a:p>
              <a:pPr algn="ctr">
                <a:lnSpc>
                  <a:spcPts val="2399"/>
                </a:lnSpc>
              </a:pPr>
              <a:endParaRPr/>
            </a:p>
          </p:txBody>
        </p:sp>
      </p:grpSp>
      <p:sp>
        <p:nvSpPr>
          <p:cNvPr id="11" name="Freeform 11"/>
          <p:cNvSpPr/>
          <p:nvPr/>
        </p:nvSpPr>
        <p:spPr>
          <a:xfrm rot="2700000">
            <a:off x="2512797" y="1369351"/>
            <a:ext cx="1641906" cy="1637801"/>
          </a:xfrm>
          <a:custGeom>
            <a:avLst/>
            <a:gdLst/>
            <a:ahLst/>
            <a:cxnLst/>
            <a:rect l="l" t="t" r="r" b="b"/>
            <a:pathLst>
              <a:path w="1641906" h="1637801">
                <a:moveTo>
                  <a:pt x="0" y="0"/>
                </a:moveTo>
                <a:lnTo>
                  <a:pt x="1641906" y="0"/>
                </a:lnTo>
                <a:lnTo>
                  <a:pt x="1641906" y="1637801"/>
                </a:lnTo>
                <a:lnTo>
                  <a:pt x="0" y="1637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1194619" y="3539468"/>
            <a:ext cx="4367818" cy="375920"/>
          </a:xfrm>
          <a:prstGeom prst="rect">
            <a:avLst/>
          </a:prstGeom>
        </p:spPr>
        <p:txBody>
          <a:bodyPr lIns="0" tIns="0" rIns="0" bIns="0" rtlCol="0" anchor="t">
            <a:spAutoFit/>
          </a:bodyPr>
          <a:lstStyle/>
          <a:p>
            <a:pPr algn="ctr">
              <a:lnSpc>
                <a:spcPts val="2800"/>
              </a:lnSpc>
            </a:pPr>
            <a:r>
              <a:rPr lang="en-US" sz="2800" b="1">
                <a:solidFill>
                  <a:srgbClr val="FAFAFA"/>
                </a:solidFill>
                <a:latin typeface="Red Hat Display Bold"/>
                <a:ea typeface="Red Hat Display Bold"/>
                <a:cs typeface="Red Hat Display Bold"/>
                <a:sym typeface="Red Hat Display Bold"/>
              </a:rPr>
              <a:t>KEY FEATURES</a:t>
            </a:r>
          </a:p>
        </p:txBody>
      </p:sp>
      <p:sp>
        <p:nvSpPr>
          <p:cNvPr id="13" name="TextBox 13"/>
          <p:cNvSpPr txBox="1"/>
          <p:nvPr/>
        </p:nvSpPr>
        <p:spPr>
          <a:xfrm>
            <a:off x="887127" y="7087302"/>
            <a:ext cx="4321747" cy="2128520"/>
          </a:xfrm>
          <a:prstGeom prst="rect">
            <a:avLst/>
          </a:prstGeom>
        </p:spPr>
        <p:txBody>
          <a:bodyPr lIns="0" tIns="0" rIns="0" bIns="0" rtlCol="0" anchor="t">
            <a:spAutoFit/>
          </a:bodyPr>
          <a:lstStyle/>
          <a:p>
            <a:pPr marL="604519" lvl="1" indent="-302260" algn="ctr">
              <a:lnSpc>
                <a:spcPts val="2799"/>
              </a:lnSpc>
              <a:buAutoNum type="arabicPeriod"/>
            </a:pPr>
            <a:r>
              <a:rPr lang="en-US" sz="2799">
                <a:solidFill>
                  <a:srgbClr val="FAFAFA"/>
                </a:solidFill>
                <a:latin typeface="Red Hat Display"/>
                <a:ea typeface="Red Hat Display"/>
                <a:cs typeface="Red Hat Display"/>
                <a:sym typeface="Red Hat Display"/>
              </a:rPr>
              <a:t>Framework: Utilizes Flask to create a web application with routing and templating capabilities.</a:t>
            </a:r>
          </a:p>
          <a:p>
            <a:pPr algn="ctr">
              <a:lnSpc>
                <a:spcPts val="2799"/>
              </a:lnSpc>
            </a:pPr>
            <a:endParaRPr lang="en-US" sz="2799">
              <a:solidFill>
                <a:srgbClr val="FAFAFA"/>
              </a:solidFill>
              <a:latin typeface="Red Hat Display"/>
              <a:ea typeface="Red Hat Display"/>
              <a:cs typeface="Red Hat Display"/>
              <a:sym typeface="Red Hat Display"/>
            </a:endParaRPr>
          </a:p>
        </p:txBody>
      </p:sp>
      <p:sp>
        <p:nvSpPr>
          <p:cNvPr id="14" name="TextBox 14"/>
          <p:cNvSpPr txBox="1"/>
          <p:nvPr/>
        </p:nvSpPr>
        <p:spPr>
          <a:xfrm>
            <a:off x="13409736" y="7259738"/>
            <a:ext cx="4077622" cy="1423670"/>
          </a:xfrm>
          <a:prstGeom prst="rect">
            <a:avLst/>
          </a:prstGeom>
        </p:spPr>
        <p:txBody>
          <a:bodyPr lIns="0" tIns="0" rIns="0" bIns="0" rtlCol="0" anchor="t">
            <a:spAutoFit/>
          </a:bodyPr>
          <a:lstStyle/>
          <a:p>
            <a:pPr algn="ctr">
              <a:lnSpc>
                <a:spcPts val="2799"/>
              </a:lnSpc>
            </a:pPr>
            <a:r>
              <a:rPr lang="en-US" sz="2799">
                <a:solidFill>
                  <a:srgbClr val="FAFAFA"/>
                </a:solidFill>
                <a:latin typeface="Red Hat Display"/>
                <a:ea typeface="Red Hat Display"/>
                <a:cs typeface="Red Hat Display"/>
                <a:sym typeface="Red Hat Display"/>
              </a:rPr>
              <a:t>5.  Login Page to confirm authorised access to voting list page</a:t>
            </a:r>
          </a:p>
          <a:p>
            <a:pPr algn="ctr">
              <a:lnSpc>
                <a:spcPts val="2799"/>
              </a:lnSpc>
            </a:pPr>
            <a:endParaRPr lang="en-US" sz="2799">
              <a:solidFill>
                <a:srgbClr val="FAFAFA"/>
              </a:solidFill>
              <a:latin typeface="Red Hat Display"/>
              <a:ea typeface="Red Hat Display"/>
              <a:cs typeface="Red Hat Display"/>
              <a:sym typeface="Red Hat Display"/>
            </a:endParaRPr>
          </a:p>
        </p:txBody>
      </p:sp>
      <p:sp>
        <p:nvSpPr>
          <p:cNvPr id="15" name="TextBox 15"/>
          <p:cNvSpPr txBox="1"/>
          <p:nvPr/>
        </p:nvSpPr>
        <p:spPr>
          <a:xfrm>
            <a:off x="7362587" y="1786868"/>
            <a:ext cx="3562827" cy="2128520"/>
          </a:xfrm>
          <a:prstGeom prst="rect">
            <a:avLst/>
          </a:prstGeom>
        </p:spPr>
        <p:txBody>
          <a:bodyPr lIns="0" tIns="0" rIns="0" bIns="0" rtlCol="0" anchor="t">
            <a:spAutoFit/>
          </a:bodyPr>
          <a:lstStyle/>
          <a:p>
            <a:pPr algn="ctr">
              <a:lnSpc>
                <a:spcPts val="2799"/>
              </a:lnSpc>
            </a:pPr>
            <a:r>
              <a:rPr lang="en-US" sz="2799">
                <a:solidFill>
                  <a:srgbClr val="FAFAFA"/>
                </a:solidFill>
                <a:latin typeface="Red Hat Display"/>
                <a:ea typeface="Red Hat Display"/>
                <a:cs typeface="Red Hat Display"/>
                <a:sym typeface="Red Hat Display"/>
              </a:rPr>
              <a:t>2.   Email Notifications: Integrates EmailJS to send confirmation emails to voters after they cast their votes.</a:t>
            </a:r>
          </a:p>
          <a:p>
            <a:pPr algn="ctr">
              <a:lnSpc>
                <a:spcPts val="2799"/>
              </a:lnSpc>
            </a:pPr>
            <a:endParaRPr lang="en-US" sz="2799">
              <a:solidFill>
                <a:srgbClr val="FAFAFA"/>
              </a:solidFill>
              <a:latin typeface="Red Hat Display"/>
              <a:ea typeface="Red Hat Display"/>
              <a:cs typeface="Red Hat Display"/>
              <a:sym typeface="Red Hat Display"/>
            </a:endParaRPr>
          </a:p>
        </p:txBody>
      </p:sp>
      <p:sp>
        <p:nvSpPr>
          <p:cNvPr id="16" name="TextBox 16"/>
          <p:cNvSpPr txBox="1"/>
          <p:nvPr/>
        </p:nvSpPr>
        <p:spPr>
          <a:xfrm>
            <a:off x="6703755" y="7087302"/>
            <a:ext cx="4880490" cy="2128520"/>
          </a:xfrm>
          <a:prstGeom prst="rect">
            <a:avLst/>
          </a:prstGeom>
        </p:spPr>
        <p:txBody>
          <a:bodyPr lIns="0" tIns="0" rIns="0" bIns="0" rtlCol="0" anchor="t">
            <a:spAutoFit/>
          </a:bodyPr>
          <a:lstStyle/>
          <a:p>
            <a:pPr algn="ctr">
              <a:lnSpc>
                <a:spcPts val="2799"/>
              </a:lnSpc>
            </a:pPr>
            <a:r>
              <a:rPr lang="en-US" sz="2799">
                <a:solidFill>
                  <a:srgbClr val="FAFAFA"/>
                </a:solidFill>
                <a:latin typeface="Red Hat Display"/>
                <a:ea typeface="Red Hat Display"/>
                <a:cs typeface="Red Hat Display"/>
                <a:sym typeface="Red Hat Display"/>
              </a:rPr>
              <a:t>3.  Vote Encryption: Uses the cryptography library's Fernet symmetric encryption to securely encrypt votes before storing them.</a:t>
            </a:r>
          </a:p>
          <a:p>
            <a:pPr algn="ctr">
              <a:lnSpc>
                <a:spcPts val="2799"/>
              </a:lnSpc>
            </a:pPr>
            <a:endParaRPr lang="en-US" sz="2799">
              <a:solidFill>
                <a:srgbClr val="FAFAFA"/>
              </a:solidFill>
              <a:latin typeface="Red Hat Display"/>
              <a:ea typeface="Red Hat Display"/>
              <a:cs typeface="Red Hat Display"/>
              <a:sym typeface="Red Hat Display"/>
            </a:endParaRPr>
          </a:p>
        </p:txBody>
      </p:sp>
      <p:sp>
        <p:nvSpPr>
          <p:cNvPr id="17" name="TextBox 17"/>
          <p:cNvSpPr txBox="1"/>
          <p:nvPr/>
        </p:nvSpPr>
        <p:spPr>
          <a:xfrm>
            <a:off x="13112328" y="1763813"/>
            <a:ext cx="4672438" cy="2128520"/>
          </a:xfrm>
          <a:prstGeom prst="rect">
            <a:avLst/>
          </a:prstGeom>
        </p:spPr>
        <p:txBody>
          <a:bodyPr lIns="0" tIns="0" rIns="0" bIns="0" rtlCol="0" anchor="t">
            <a:spAutoFit/>
          </a:bodyPr>
          <a:lstStyle/>
          <a:p>
            <a:pPr algn="ctr">
              <a:lnSpc>
                <a:spcPts val="2799"/>
              </a:lnSpc>
            </a:pPr>
            <a:r>
              <a:rPr lang="en-US" sz="2799">
                <a:solidFill>
                  <a:srgbClr val="FAFAFA"/>
                </a:solidFill>
                <a:latin typeface="Red Hat Display"/>
                <a:ea typeface="Red Hat Display"/>
                <a:cs typeface="Red Hat Display"/>
                <a:sym typeface="Red Hat Display"/>
              </a:rPr>
              <a:t>4.  In-Memory Storage: Stores votes in a list for demonstration purposes, allowing easy retrieval and display.</a:t>
            </a:r>
          </a:p>
          <a:p>
            <a:pPr algn="ctr">
              <a:lnSpc>
                <a:spcPts val="2799"/>
              </a:lnSpc>
            </a:pPr>
            <a:endParaRPr lang="en-US" sz="2799">
              <a:solidFill>
                <a:srgbClr val="FAFAFA"/>
              </a:solidFill>
              <a:latin typeface="Red Hat Display"/>
              <a:ea typeface="Red Hat Display"/>
              <a:cs typeface="Red Hat Display"/>
              <a:sym typeface="Red Hat Displ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122987" y="1864837"/>
            <a:ext cx="16042026" cy="8093988"/>
          </a:xfrm>
          <a:custGeom>
            <a:avLst/>
            <a:gdLst/>
            <a:ahLst/>
            <a:cxnLst/>
            <a:rect l="l" t="t" r="r" b="b"/>
            <a:pathLst>
              <a:path w="16042026" h="8093988">
                <a:moveTo>
                  <a:pt x="0" y="0"/>
                </a:moveTo>
                <a:lnTo>
                  <a:pt x="16042026" y="0"/>
                </a:lnTo>
                <a:lnTo>
                  <a:pt x="16042026" y="8093987"/>
                </a:lnTo>
                <a:lnTo>
                  <a:pt x="0" y="8093987"/>
                </a:lnTo>
                <a:lnTo>
                  <a:pt x="0" y="0"/>
                </a:lnTo>
                <a:close/>
              </a:path>
            </a:pathLst>
          </a:custGeom>
          <a:blipFill>
            <a:blip r:embed="rId3"/>
            <a:stretch>
              <a:fillRect l="-8243" t="-15373" r="-5756" b="-13697"/>
            </a:stretch>
          </a:blipFill>
          <a:ln w="19050" cap="rnd">
            <a:solidFill>
              <a:srgbClr val="465063"/>
            </a:solidFill>
            <a:prstDash val="solid"/>
            <a:round/>
          </a:ln>
        </p:spPr>
        <p:txBody>
          <a:bodyPr/>
          <a:lstStyle/>
          <a:p>
            <a:endParaRPr lang="en-US"/>
          </a:p>
        </p:txBody>
      </p:sp>
      <p:sp>
        <p:nvSpPr>
          <p:cNvPr id="4" name="Freeform 4"/>
          <p:cNvSpPr/>
          <p:nvPr/>
        </p:nvSpPr>
        <p:spPr>
          <a:xfrm>
            <a:off x="159678" y="339173"/>
            <a:ext cx="1162810" cy="1159903"/>
          </a:xfrm>
          <a:custGeom>
            <a:avLst/>
            <a:gdLst/>
            <a:ahLst/>
            <a:cxnLst/>
            <a:rect l="l" t="t" r="r" b="b"/>
            <a:pathLst>
              <a:path w="1162810" h="1159903">
                <a:moveTo>
                  <a:pt x="0" y="0"/>
                </a:moveTo>
                <a:lnTo>
                  <a:pt x="1162809" y="0"/>
                </a:lnTo>
                <a:lnTo>
                  <a:pt x="1162809"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578564" y="655917"/>
            <a:ext cx="3365459"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SOLUTIONS</a:t>
            </a:r>
          </a:p>
        </p:txBody>
      </p:sp>
      <p:sp>
        <p:nvSpPr>
          <p:cNvPr id="6" name="TextBox 6"/>
          <p:cNvSpPr txBox="1"/>
          <p:nvPr/>
        </p:nvSpPr>
        <p:spPr>
          <a:xfrm>
            <a:off x="1464551" y="2256942"/>
            <a:ext cx="1611216"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SECURITY</a:t>
            </a:r>
          </a:p>
        </p:txBody>
      </p:sp>
      <p:sp>
        <p:nvSpPr>
          <p:cNvPr id="7" name="TextBox 7"/>
          <p:cNvSpPr txBox="1"/>
          <p:nvPr/>
        </p:nvSpPr>
        <p:spPr>
          <a:xfrm>
            <a:off x="1435823" y="2613178"/>
            <a:ext cx="15416354" cy="1675667"/>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system integrates multiple security mechanisms to prevent tampering and unauthorized access: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Public Key Cryptography (NaCl/TweetNaCl) is utilized to encrypt votes, ensuring secure data transmission.</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SHA-256 hashing is implemented to anonymize voter identities and prevent duplicate voting.</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Session-based authentication safeguards access to administrative functionalities.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SSL encryption is enforced to protect data exchange over the network.</a:t>
            </a:r>
          </a:p>
          <a:p>
            <a:pPr algn="just">
              <a:lnSpc>
                <a:spcPts val="2221"/>
              </a:lnSpc>
            </a:pPr>
            <a:endParaRPr lang="en-US" sz="2221">
              <a:solidFill>
                <a:srgbClr val="FAFAFA"/>
              </a:solidFill>
              <a:latin typeface="Red Hat Display"/>
              <a:ea typeface="Red Hat Display"/>
              <a:cs typeface="Red Hat Display"/>
              <a:sym typeface="Red Hat Display"/>
            </a:endParaRPr>
          </a:p>
        </p:txBody>
      </p:sp>
      <p:sp>
        <p:nvSpPr>
          <p:cNvPr id="8" name="TextBox 8"/>
          <p:cNvSpPr txBox="1"/>
          <p:nvPr/>
        </p:nvSpPr>
        <p:spPr>
          <a:xfrm>
            <a:off x="1464551" y="4336470"/>
            <a:ext cx="232145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TECHNOLOGY </a:t>
            </a:r>
          </a:p>
        </p:txBody>
      </p:sp>
      <p:sp>
        <p:nvSpPr>
          <p:cNvPr id="9" name="TextBox 9"/>
          <p:cNvSpPr txBox="1"/>
          <p:nvPr/>
        </p:nvSpPr>
        <p:spPr>
          <a:xfrm>
            <a:off x="1464551" y="4692706"/>
            <a:ext cx="15416354" cy="1675667"/>
          </a:xfrm>
          <a:prstGeom prst="rect">
            <a:avLst/>
          </a:prstGeom>
        </p:spPr>
        <p:txBody>
          <a:bodyPr lIns="0" tIns="0" rIns="0" bIns="0" rtlCol="0" anchor="t">
            <a:spAutoFit/>
          </a:bodyPr>
          <a:lstStyle/>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Programming Language: Python</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Web Framework: Flask</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Database: SQLite</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Security Libraries: PyNaCl, hashlib</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Data Processing: Pandas</a:t>
            </a:r>
          </a:p>
          <a:p>
            <a:pPr algn="just">
              <a:lnSpc>
                <a:spcPts val="2221"/>
              </a:lnSpc>
            </a:pPr>
            <a:endParaRPr lang="en-US" sz="2221">
              <a:solidFill>
                <a:srgbClr val="FAFAFA"/>
              </a:solidFill>
              <a:latin typeface="Red Hat Display"/>
              <a:ea typeface="Red Hat Display"/>
              <a:cs typeface="Red Hat Display"/>
              <a:sym typeface="Red Hat Display"/>
            </a:endParaRPr>
          </a:p>
        </p:txBody>
      </p:sp>
      <p:sp>
        <p:nvSpPr>
          <p:cNvPr id="10" name="TextBox 10"/>
          <p:cNvSpPr txBox="1"/>
          <p:nvPr/>
        </p:nvSpPr>
        <p:spPr>
          <a:xfrm>
            <a:off x="1435823" y="6415998"/>
            <a:ext cx="7086948"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SYSTEM REQUIREMENTS AND DEPENDENCIES</a:t>
            </a:r>
          </a:p>
        </p:txBody>
      </p:sp>
      <p:sp>
        <p:nvSpPr>
          <p:cNvPr id="11" name="TextBox 11"/>
          <p:cNvSpPr txBox="1"/>
          <p:nvPr/>
        </p:nvSpPr>
        <p:spPr>
          <a:xfrm>
            <a:off x="1435823" y="6772234"/>
            <a:ext cx="15416354" cy="3056792"/>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system requires the following files: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evoting.exe (Standalone executable for Windows users)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evoting.py (Main Python script for development and debugging)</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candidates.csv (List of candidates participating in the election)</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voters_list_updated.csv (Database of registered voters)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cert.pem &amp; key.pem (SSL certificates to enable secure HTTPS connections)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EmailJS.txt (Configuration file for email notifications)</a:t>
            </a:r>
          </a:p>
          <a:p>
            <a:pPr algn="just">
              <a:lnSpc>
                <a:spcPts val="2221"/>
              </a:lnSpc>
            </a:pPr>
            <a:endParaRPr lang="en-US" sz="2221">
              <a:solidFill>
                <a:srgbClr val="FAFAFA"/>
              </a:solidFill>
              <a:latin typeface="Red Hat Display"/>
              <a:ea typeface="Red Hat Display"/>
              <a:cs typeface="Red Hat Display"/>
              <a:sym typeface="Red Hat Display"/>
            </a:endParaRPr>
          </a:p>
          <a:p>
            <a:pPr algn="just">
              <a:lnSpc>
                <a:spcPts val="2221"/>
              </a:lnSpc>
            </a:pPr>
            <a:r>
              <a:rPr lang="en-US" sz="2221">
                <a:solidFill>
                  <a:srgbClr val="FAFAFA"/>
                </a:solidFill>
                <a:latin typeface="Red Hat Display"/>
                <a:ea typeface="Red Hat Display"/>
                <a:cs typeface="Red Hat Display"/>
                <a:sym typeface="Red Hat Display"/>
              </a:rPr>
              <a:t>To install dependencies, execute:</a:t>
            </a:r>
          </a:p>
          <a:p>
            <a:pPr algn="just">
              <a:lnSpc>
                <a:spcPts val="2221"/>
              </a:lnSpc>
            </a:pPr>
            <a:r>
              <a:rPr lang="en-US" sz="2221">
                <a:solidFill>
                  <a:srgbClr val="FAFAFA"/>
                </a:solidFill>
                <a:latin typeface="Red Hat Display"/>
                <a:ea typeface="Red Hat Display"/>
                <a:cs typeface="Red Hat Display"/>
                <a:sym typeface="Red Hat Display"/>
              </a:rPr>
              <a:t>         </a:t>
            </a:r>
            <a:r>
              <a:rPr lang="en-US" sz="2221" i="1">
                <a:solidFill>
                  <a:srgbClr val="FAFAFA"/>
                </a:solidFill>
                <a:latin typeface="Red Hat Display Italics"/>
                <a:ea typeface="Red Hat Display Italics"/>
                <a:cs typeface="Red Hat Display Italics"/>
                <a:sym typeface="Red Hat Display Italics"/>
              </a:rPr>
              <a:t>pip install Flask Flask-SQLAlchemy pandas pynacl emailjs</a:t>
            </a:r>
          </a:p>
          <a:p>
            <a:pPr algn="just">
              <a:lnSpc>
                <a:spcPts val="2221"/>
              </a:lnSpc>
            </a:pPr>
            <a:endParaRPr lang="en-US" sz="2221" i="1">
              <a:solidFill>
                <a:srgbClr val="FAFAFA"/>
              </a:solidFill>
              <a:latin typeface="Red Hat Display Italics"/>
              <a:ea typeface="Red Hat Display Italics"/>
              <a:cs typeface="Red Hat Display Italics"/>
              <a:sym typeface="Red Hat Display Itali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2003</Words>
  <Application>Microsoft Office PowerPoint</Application>
  <PresentationFormat>Custom</PresentationFormat>
  <Paragraphs>200</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Red Hat Display</vt:lpstr>
      <vt:lpstr>Red Hat Display Italics</vt:lpstr>
      <vt:lpstr>Arial</vt:lpstr>
      <vt:lpstr>Red Hat Display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EVOTING PRESENTATION</dc:title>
  <cp:lastModifiedBy>Ajmeer Shadoo-Buccus</cp:lastModifiedBy>
  <cp:revision>5</cp:revision>
  <dcterms:created xsi:type="dcterms:W3CDTF">2006-08-16T00:00:00Z</dcterms:created>
  <dcterms:modified xsi:type="dcterms:W3CDTF">2025-03-19T12:15:13Z</dcterms:modified>
  <dc:identifier>DAGenAvEW7A</dc:identifier>
</cp:coreProperties>
</file>